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 id="2147483678" r:id="rId3"/>
    <p:sldMasterId id="2147483691" r:id="rId4"/>
    <p:sldMasterId id="2147483704" r:id="rId5"/>
  </p:sldMasterIdLst>
  <p:notesMasterIdLst>
    <p:notesMasterId r:id="rId36"/>
  </p:notesMasterIdLst>
  <p:sldIdLst>
    <p:sldId id="256" r:id="rId6"/>
    <p:sldId id="314" r:id="rId7"/>
    <p:sldId id="498" r:id="rId8"/>
    <p:sldId id="482" r:id="rId9"/>
    <p:sldId id="473" r:id="rId10"/>
    <p:sldId id="474" r:id="rId11"/>
    <p:sldId id="501" r:id="rId12"/>
    <p:sldId id="260" r:id="rId13"/>
    <p:sldId id="259" r:id="rId14"/>
    <p:sldId id="261" r:id="rId15"/>
    <p:sldId id="422" r:id="rId16"/>
    <p:sldId id="476" r:id="rId17"/>
    <p:sldId id="477" r:id="rId18"/>
    <p:sldId id="478" r:id="rId19"/>
    <p:sldId id="479" r:id="rId20"/>
    <p:sldId id="502" r:id="rId21"/>
    <p:sldId id="468" r:id="rId22"/>
    <p:sldId id="505" r:id="rId23"/>
    <p:sldId id="503" r:id="rId24"/>
    <p:sldId id="500" r:id="rId25"/>
    <p:sldId id="495" r:id="rId26"/>
    <p:sldId id="489" r:id="rId27"/>
    <p:sldId id="490" r:id="rId28"/>
    <p:sldId id="491" r:id="rId29"/>
    <p:sldId id="492" r:id="rId30"/>
    <p:sldId id="493" r:id="rId31"/>
    <p:sldId id="494" r:id="rId32"/>
    <p:sldId id="496" r:id="rId33"/>
    <p:sldId id="497" r:id="rId34"/>
    <p:sldId id="5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77"/>
    <p:restoredTop sz="94591"/>
  </p:normalViewPr>
  <p:slideViewPr>
    <p:cSldViewPr snapToGrid="0" snapToObjects="1">
      <p:cViewPr>
        <p:scale>
          <a:sx n="95" d="100"/>
          <a:sy n="95" d="100"/>
        </p:scale>
        <p:origin x="-104" y="6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1"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E05936-00FB-4D7A-8BE8-0E8404338F8B}" type="doc">
      <dgm:prSet loTypeId="urn:microsoft.com/office/officeart/2005/8/layout/matrix1" loCatId="matrix" qsTypeId="urn:microsoft.com/office/officeart/2005/8/quickstyle/simple1" qsCatId="simple" csTypeId="urn:microsoft.com/office/officeart/2005/8/colors/colorful3" csCatId="colorful" phldr="1"/>
      <dgm:spPr/>
      <dgm:t>
        <a:bodyPr/>
        <a:lstStyle/>
        <a:p>
          <a:endParaRPr lang="en-US"/>
        </a:p>
      </dgm:t>
    </dgm:pt>
    <dgm:pt modelId="{276D21BC-007A-4741-9EDA-E0F43C335E11}">
      <dgm:prSet phldrT="[Text]" custT="1"/>
      <dgm:spPr/>
      <dgm:t>
        <a:bodyPr/>
        <a:lstStyle/>
        <a:p>
          <a:r>
            <a:rPr lang="en-US" sz="2000" u="sng" dirty="0"/>
            <a:t>AIMS Pilot 2.0 - Internal Funding Req</a:t>
          </a:r>
        </a:p>
        <a:p>
          <a:r>
            <a:rPr lang="en-US" sz="2000" dirty="0"/>
            <a:t>* 20 in AIMS and AIMS + Coaching</a:t>
          </a:r>
        </a:p>
        <a:p>
          <a:r>
            <a:rPr lang="en-US" sz="2000" dirty="0"/>
            <a:t>* Uptake, attrition &amp; ES estimates</a:t>
          </a:r>
        </a:p>
        <a:p>
          <a:r>
            <a:rPr lang="en-US" sz="2000" dirty="0"/>
            <a:t>* Piloting recruitment methods</a:t>
          </a:r>
        </a:p>
        <a:p>
          <a:r>
            <a:rPr lang="en-US" sz="2000" dirty="0"/>
            <a:t>* Finalizing clinical processes &amp; manual</a:t>
          </a:r>
        </a:p>
      </dgm:t>
    </dgm:pt>
    <dgm:pt modelId="{49BD5AB3-7114-4F33-824A-AB5088264644}" type="parTrans" cxnId="{1E925668-E1D2-4EA2-AF09-C6A5E8B5579E}">
      <dgm:prSet/>
      <dgm:spPr/>
      <dgm:t>
        <a:bodyPr/>
        <a:lstStyle/>
        <a:p>
          <a:endParaRPr lang="en-US" sz="2000"/>
        </a:p>
      </dgm:t>
    </dgm:pt>
    <dgm:pt modelId="{A510C5B0-723A-4A83-B603-6D7E939478B0}" type="sibTrans" cxnId="{1E925668-E1D2-4EA2-AF09-C6A5E8B5579E}">
      <dgm:prSet/>
      <dgm:spPr/>
      <dgm:t>
        <a:bodyPr/>
        <a:lstStyle/>
        <a:p>
          <a:endParaRPr lang="en-US" sz="2000"/>
        </a:p>
      </dgm:t>
    </dgm:pt>
    <dgm:pt modelId="{6D0B521A-48E2-44A5-8261-986378F57393}">
      <dgm:prSet phldrT="[Text]" custT="1"/>
      <dgm:spPr/>
      <dgm:t>
        <a:bodyPr/>
        <a:lstStyle/>
        <a:p>
          <a:r>
            <a:rPr lang="en-US" sz="2000" u="sng" dirty="0"/>
            <a:t>RR&amp;D Grant Application - Efficacy Trial</a:t>
          </a:r>
        </a:p>
        <a:p>
          <a:r>
            <a:rPr lang="en-US" sz="2000" u="none" dirty="0"/>
            <a:t>* Efficacy of AIMS (with &amp; without Coaching) vs Wait-List Control</a:t>
          </a:r>
        </a:p>
        <a:p>
          <a:r>
            <a:rPr lang="en-US" sz="2000" u="none" dirty="0"/>
            <a:t>* Suicide Prevention: Improving social support &amp; interpersonal functioning and reducing MH concerns</a:t>
          </a:r>
        </a:p>
      </dgm:t>
    </dgm:pt>
    <dgm:pt modelId="{C2137965-63E1-49D6-AED0-D6399914BC60}" type="parTrans" cxnId="{60862DE7-4AA9-45B7-8F89-B2141CB4EB53}">
      <dgm:prSet/>
      <dgm:spPr/>
      <dgm:t>
        <a:bodyPr/>
        <a:lstStyle/>
        <a:p>
          <a:endParaRPr lang="en-US" sz="2000"/>
        </a:p>
      </dgm:t>
    </dgm:pt>
    <dgm:pt modelId="{5C9DCD9D-E576-4822-A000-AE24DA397D23}" type="sibTrans" cxnId="{60862DE7-4AA9-45B7-8F89-B2141CB4EB53}">
      <dgm:prSet/>
      <dgm:spPr/>
      <dgm:t>
        <a:bodyPr/>
        <a:lstStyle/>
        <a:p>
          <a:endParaRPr lang="en-US" sz="2000"/>
        </a:p>
      </dgm:t>
    </dgm:pt>
    <dgm:pt modelId="{A2D05AB1-BEB7-4CF2-8E21-124BE836C6D8}">
      <dgm:prSet phldrT="[Text]" custT="1"/>
      <dgm:spPr/>
      <dgm:t>
        <a:bodyPr/>
        <a:lstStyle/>
        <a:p>
          <a:r>
            <a:rPr lang="en-US" sz="2000" u="sng" dirty="0"/>
            <a:t>AIMS Tech Integration for Clinicians</a:t>
          </a:r>
        </a:p>
        <a:p>
          <a:r>
            <a:rPr lang="en-US" sz="2000" dirty="0"/>
            <a:t>* Clinician dashboard for online &amp; mobile app data tracking</a:t>
          </a:r>
        </a:p>
        <a:p>
          <a:r>
            <a:rPr lang="en-US" sz="2000" dirty="0"/>
            <a:t>* Structured to support clinically relevant info (Anger Control Plan)</a:t>
          </a:r>
        </a:p>
        <a:p>
          <a:r>
            <a:rPr lang="en-US" sz="2000" dirty="0"/>
            <a:t>* Grant prep:  </a:t>
          </a:r>
          <a:r>
            <a:rPr lang="en-US" sz="2000" b="0" i="0" dirty="0"/>
            <a:t>NIMH High-Priority Areas for Research on Digital Health Tech</a:t>
          </a:r>
          <a:endParaRPr lang="en-US" sz="2000" dirty="0"/>
        </a:p>
        <a:p>
          <a:endParaRPr lang="en-US" sz="2000" dirty="0"/>
        </a:p>
      </dgm:t>
    </dgm:pt>
    <dgm:pt modelId="{1000BCB9-4021-4EF0-9AB0-5D5AF2302879}" type="parTrans" cxnId="{EE5C6D5C-0DF4-490B-B707-B87D0B7818C0}">
      <dgm:prSet/>
      <dgm:spPr/>
      <dgm:t>
        <a:bodyPr/>
        <a:lstStyle/>
        <a:p>
          <a:endParaRPr lang="en-US" sz="2000"/>
        </a:p>
      </dgm:t>
    </dgm:pt>
    <dgm:pt modelId="{B589262C-D7AB-4022-B2BB-D30BB33CD165}" type="sibTrans" cxnId="{EE5C6D5C-0DF4-490B-B707-B87D0B7818C0}">
      <dgm:prSet/>
      <dgm:spPr/>
      <dgm:t>
        <a:bodyPr/>
        <a:lstStyle/>
        <a:p>
          <a:endParaRPr lang="en-US" sz="2000"/>
        </a:p>
      </dgm:t>
    </dgm:pt>
    <dgm:pt modelId="{85EE2E09-238C-4CFC-9522-2A0BE9198CEE}">
      <dgm:prSet phldrT="[Text]" custT="1"/>
      <dgm:spPr/>
      <dgm:t>
        <a:bodyPr/>
        <a:lstStyle/>
        <a:p>
          <a:r>
            <a:rPr lang="en-US" sz="2000" u="sng" dirty="0"/>
            <a:t>AIMS 2.0</a:t>
          </a:r>
        </a:p>
        <a:p>
          <a:r>
            <a:rPr lang="en-US" sz="2000" u="none" dirty="0"/>
            <a:t>* Work done by Mental Health Services</a:t>
          </a:r>
        </a:p>
        <a:p>
          <a:r>
            <a:rPr lang="en-US" sz="2000" u="none" dirty="0"/>
            <a:t>* Updating Technology</a:t>
          </a:r>
        </a:p>
        <a:p>
          <a:r>
            <a:rPr lang="en-US" sz="2000" u="none" dirty="0"/>
            <a:t>* AIMS-focused Veteran stories rather than AMT </a:t>
          </a:r>
        </a:p>
        <a:p>
          <a:endParaRPr lang="en-US" sz="2000" u="none" dirty="0"/>
        </a:p>
        <a:p>
          <a:endParaRPr lang="en-US" sz="2000" dirty="0"/>
        </a:p>
      </dgm:t>
    </dgm:pt>
    <dgm:pt modelId="{2D0B7AC1-CB30-4332-B872-7C831A76491B}" type="parTrans" cxnId="{05EBFEB0-C8FD-48E7-AEEE-A69E9A023EC9}">
      <dgm:prSet/>
      <dgm:spPr/>
      <dgm:t>
        <a:bodyPr/>
        <a:lstStyle/>
        <a:p>
          <a:endParaRPr lang="en-US" sz="2000"/>
        </a:p>
      </dgm:t>
    </dgm:pt>
    <dgm:pt modelId="{F263359A-2E2E-456E-A2D9-405BF1B78525}" type="sibTrans" cxnId="{05EBFEB0-C8FD-48E7-AEEE-A69E9A023EC9}">
      <dgm:prSet/>
      <dgm:spPr/>
      <dgm:t>
        <a:bodyPr/>
        <a:lstStyle/>
        <a:p>
          <a:endParaRPr lang="en-US" sz="2000"/>
        </a:p>
      </dgm:t>
    </dgm:pt>
    <dgm:pt modelId="{C389C140-D191-4E81-8CC7-43C03ECC6684}">
      <dgm:prSet phldrT="[Text]" custT="1"/>
      <dgm:spPr>
        <a:blipFill rotWithShape="0">
          <a:blip xmlns:r="http://schemas.openxmlformats.org/officeDocument/2006/relationships" r:embed="rId1"/>
          <a:stretch>
            <a:fillRect l="-5000" r="-5000"/>
          </a:stretch>
        </a:blipFill>
        <a:ln w="3175"/>
      </dgm:spPr>
      <dgm:t>
        <a:bodyPr/>
        <a:lstStyle/>
        <a:p>
          <a:endParaRPr lang="en-US" sz="2000" dirty="0">
            <a:ln w="0">
              <a:solidFill>
                <a:schemeClr val="lt1">
                  <a:hueOff val="0"/>
                  <a:satOff val="0"/>
                  <a:lumOff val="0"/>
                  <a:alpha val="97000"/>
                </a:schemeClr>
              </a:solidFill>
            </a:ln>
            <a:solidFill>
              <a:srgbClr val="C00000"/>
            </a:solidFill>
            <a:effectLst>
              <a:innerShdw blurRad="63500" dist="50800" dir="18900000">
                <a:prstClr val="black">
                  <a:alpha val="50000"/>
                </a:prstClr>
              </a:innerShdw>
            </a:effectLst>
          </a:endParaRPr>
        </a:p>
      </dgm:t>
    </dgm:pt>
    <dgm:pt modelId="{C6A425D8-FCC2-4EAE-ACAE-EA0F1ABC19CB}" type="sibTrans" cxnId="{65A318CE-2CC6-4A40-B710-2DEEC6BDAB98}">
      <dgm:prSet/>
      <dgm:spPr/>
      <dgm:t>
        <a:bodyPr/>
        <a:lstStyle/>
        <a:p>
          <a:endParaRPr lang="en-US" sz="2000"/>
        </a:p>
      </dgm:t>
    </dgm:pt>
    <dgm:pt modelId="{E30E1649-779D-4893-8C9D-606CAA1F8EF3}" type="parTrans" cxnId="{65A318CE-2CC6-4A40-B710-2DEEC6BDAB98}">
      <dgm:prSet/>
      <dgm:spPr/>
      <dgm:t>
        <a:bodyPr/>
        <a:lstStyle/>
        <a:p>
          <a:endParaRPr lang="en-US" sz="2000"/>
        </a:p>
      </dgm:t>
    </dgm:pt>
    <dgm:pt modelId="{6E40C24B-3E1A-439A-9A14-8676487C8B07}" type="pres">
      <dgm:prSet presAssocID="{F8E05936-00FB-4D7A-8BE8-0E8404338F8B}" presName="diagram" presStyleCnt="0">
        <dgm:presLayoutVars>
          <dgm:chMax val="1"/>
          <dgm:dir/>
          <dgm:animLvl val="ctr"/>
          <dgm:resizeHandles val="exact"/>
        </dgm:presLayoutVars>
      </dgm:prSet>
      <dgm:spPr/>
    </dgm:pt>
    <dgm:pt modelId="{3EABE1DD-0FF9-4425-8B88-CF1050EF83EE}" type="pres">
      <dgm:prSet presAssocID="{F8E05936-00FB-4D7A-8BE8-0E8404338F8B}" presName="matrix" presStyleCnt="0"/>
      <dgm:spPr/>
    </dgm:pt>
    <dgm:pt modelId="{41644A6C-F38F-42DF-9687-18CE3461D832}" type="pres">
      <dgm:prSet presAssocID="{F8E05936-00FB-4D7A-8BE8-0E8404338F8B}" presName="tile1" presStyleLbl="node1" presStyleIdx="0" presStyleCnt="4"/>
      <dgm:spPr/>
    </dgm:pt>
    <dgm:pt modelId="{37B9C06A-1409-4F95-B5B6-F2C9672F5095}" type="pres">
      <dgm:prSet presAssocID="{F8E05936-00FB-4D7A-8BE8-0E8404338F8B}" presName="tile1text" presStyleLbl="node1" presStyleIdx="0" presStyleCnt="4">
        <dgm:presLayoutVars>
          <dgm:chMax val="0"/>
          <dgm:chPref val="0"/>
          <dgm:bulletEnabled val="1"/>
        </dgm:presLayoutVars>
      </dgm:prSet>
      <dgm:spPr/>
    </dgm:pt>
    <dgm:pt modelId="{9806CB07-BC89-4ED9-9E81-008A8832DA1E}" type="pres">
      <dgm:prSet presAssocID="{F8E05936-00FB-4D7A-8BE8-0E8404338F8B}" presName="tile2" presStyleLbl="node1" presStyleIdx="1" presStyleCnt="4" custLinFactNeighborX="888" custLinFactNeighborY="-707"/>
      <dgm:spPr/>
    </dgm:pt>
    <dgm:pt modelId="{9E42C4FE-2EBA-471C-9A59-ACA38734F9B5}" type="pres">
      <dgm:prSet presAssocID="{F8E05936-00FB-4D7A-8BE8-0E8404338F8B}" presName="tile2text" presStyleLbl="node1" presStyleIdx="1" presStyleCnt="4">
        <dgm:presLayoutVars>
          <dgm:chMax val="0"/>
          <dgm:chPref val="0"/>
          <dgm:bulletEnabled val="1"/>
        </dgm:presLayoutVars>
      </dgm:prSet>
      <dgm:spPr/>
    </dgm:pt>
    <dgm:pt modelId="{09DDCD76-8889-48A6-9AA2-80BA164A84D9}" type="pres">
      <dgm:prSet presAssocID="{F8E05936-00FB-4D7A-8BE8-0E8404338F8B}" presName="tile3" presStyleLbl="node1" presStyleIdx="2" presStyleCnt="4"/>
      <dgm:spPr/>
    </dgm:pt>
    <dgm:pt modelId="{B66DA53E-1615-48B9-8453-A378E982AB61}" type="pres">
      <dgm:prSet presAssocID="{F8E05936-00FB-4D7A-8BE8-0E8404338F8B}" presName="tile3text" presStyleLbl="node1" presStyleIdx="2" presStyleCnt="4">
        <dgm:presLayoutVars>
          <dgm:chMax val="0"/>
          <dgm:chPref val="0"/>
          <dgm:bulletEnabled val="1"/>
        </dgm:presLayoutVars>
      </dgm:prSet>
      <dgm:spPr/>
    </dgm:pt>
    <dgm:pt modelId="{4047E0FC-3682-41CC-B8FE-11B5E3A52317}" type="pres">
      <dgm:prSet presAssocID="{F8E05936-00FB-4D7A-8BE8-0E8404338F8B}" presName="tile4" presStyleLbl="node1" presStyleIdx="3" presStyleCnt="4"/>
      <dgm:spPr/>
    </dgm:pt>
    <dgm:pt modelId="{11D038BE-DF39-4F70-91DF-8678361C46FB}" type="pres">
      <dgm:prSet presAssocID="{F8E05936-00FB-4D7A-8BE8-0E8404338F8B}" presName="tile4text" presStyleLbl="node1" presStyleIdx="3" presStyleCnt="4">
        <dgm:presLayoutVars>
          <dgm:chMax val="0"/>
          <dgm:chPref val="0"/>
          <dgm:bulletEnabled val="1"/>
        </dgm:presLayoutVars>
      </dgm:prSet>
      <dgm:spPr/>
    </dgm:pt>
    <dgm:pt modelId="{71872470-1AD2-43FE-BF07-6AA1263B94F5}" type="pres">
      <dgm:prSet presAssocID="{F8E05936-00FB-4D7A-8BE8-0E8404338F8B}" presName="centerTile" presStyleLbl="fgShp" presStyleIdx="0" presStyleCnt="1" custScaleX="45539" custScaleY="74013">
        <dgm:presLayoutVars>
          <dgm:chMax val="0"/>
          <dgm:chPref val="0"/>
        </dgm:presLayoutVars>
      </dgm:prSet>
      <dgm:spPr/>
    </dgm:pt>
  </dgm:ptLst>
  <dgm:cxnLst>
    <dgm:cxn modelId="{F672EC01-8DF1-445C-8FD2-754290DBF398}" type="presOf" srcId="{85EE2E09-238C-4CFC-9522-2A0BE9198CEE}" destId="{11D038BE-DF39-4F70-91DF-8678361C46FB}" srcOrd="1" destOrd="0" presId="urn:microsoft.com/office/officeart/2005/8/layout/matrix1"/>
    <dgm:cxn modelId="{F1D81B0B-C106-4AB5-BB10-68D7C59BF771}" type="presOf" srcId="{F8E05936-00FB-4D7A-8BE8-0E8404338F8B}" destId="{6E40C24B-3E1A-439A-9A14-8676487C8B07}" srcOrd="0" destOrd="0" presId="urn:microsoft.com/office/officeart/2005/8/layout/matrix1"/>
    <dgm:cxn modelId="{CE86101C-F89F-4D03-87C4-88544045BB06}" type="presOf" srcId="{6D0B521A-48E2-44A5-8261-986378F57393}" destId="{9806CB07-BC89-4ED9-9E81-008A8832DA1E}" srcOrd="0" destOrd="0" presId="urn:microsoft.com/office/officeart/2005/8/layout/matrix1"/>
    <dgm:cxn modelId="{EE5C6D5C-0DF4-490B-B707-B87D0B7818C0}" srcId="{C389C140-D191-4E81-8CC7-43C03ECC6684}" destId="{A2D05AB1-BEB7-4CF2-8E21-124BE836C6D8}" srcOrd="2" destOrd="0" parTransId="{1000BCB9-4021-4EF0-9AB0-5D5AF2302879}" sibTransId="{B589262C-D7AB-4022-B2BB-D30BB33CD165}"/>
    <dgm:cxn modelId="{1E925668-E1D2-4EA2-AF09-C6A5E8B5579E}" srcId="{C389C140-D191-4E81-8CC7-43C03ECC6684}" destId="{276D21BC-007A-4741-9EDA-E0F43C335E11}" srcOrd="0" destOrd="0" parTransId="{49BD5AB3-7114-4F33-824A-AB5088264644}" sibTransId="{A510C5B0-723A-4A83-B603-6D7E939478B0}"/>
    <dgm:cxn modelId="{911D4A70-2BC8-4E5E-A3C8-904C9DEE0318}" type="presOf" srcId="{A2D05AB1-BEB7-4CF2-8E21-124BE836C6D8}" destId="{B66DA53E-1615-48B9-8453-A378E982AB61}" srcOrd="1" destOrd="0" presId="urn:microsoft.com/office/officeart/2005/8/layout/matrix1"/>
    <dgm:cxn modelId="{BE446A85-BE44-4481-B347-BBA68CA8655D}" type="presOf" srcId="{6D0B521A-48E2-44A5-8261-986378F57393}" destId="{9E42C4FE-2EBA-471C-9A59-ACA38734F9B5}" srcOrd="1" destOrd="0" presId="urn:microsoft.com/office/officeart/2005/8/layout/matrix1"/>
    <dgm:cxn modelId="{94E8148A-5AB7-419C-B859-89FDC29C32D5}" type="presOf" srcId="{276D21BC-007A-4741-9EDA-E0F43C335E11}" destId="{37B9C06A-1409-4F95-B5B6-F2C9672F5095}" srcOrd="1" destOrd="0" presId="urn:microsoft.com/office/officeart/2005/8/layout/matrix1"/>
    <dgm:cxn modelId="{9BB6558E-C7E5-44FE-9CBA-D587EE2FAE02}" type="presOf" srcId="{85EE2E09-238C-4CFC-9522-2A0BE9198CEE}" destId="{4047E0FC-3682-41CC-B8FE-11B5E3A52317}" srcOrd="0" destOrd="0" presId="urn:microsoft.com/office/officeart/2005/8/layout/matrix1"/>
    <dgm:cxn modelId="{05EBFEB0-C8FD-48E7-AEEE-A69E9A023EC9}" srcId="{C389C140-D191-4E81-8CC7-43C03ECC6684}" destId="{85EE2E09-238C-4CFC-9522-2A0BE9198CEE}" srcOrd="3" destOrd="0" parTransId="{2D0B7AC1-CB30-4332-B872-7C831A76491B}" sibTransId="{F263359A-2E2E-456E-A2D9-405BF1B78525}"/>
    <dgm:cxn modelId="{5ECA08B4-60E6-4F8C-9DB8-BEF7D8613555}" type="presOf" srcId="{276D21BC-007A-4741-9EDA-E0F43C335E11}" destId="{41644A6C-F38F-42DF-9687-18CE3461D832}" srcOrd="0" destOrd="0" presId="urn:microsoft.com/office/officeart/2005/8/layout/matrix1"/>
    <dgm:cxn modelId="{65A318CE-2CC6-4A40-B710-2DEEC6BDAB98}" srcId="{F8E05936-00FB-4D7A-8BE8-0E8404338F8B}" destId="{C389C140-D191-4E81-8CC7-43C03ECC6684}" srcOrd="0" destOrd="0" parTransId="{E30E1649-779D-4893-8C9D-606CAA1F8EF3}" sibTransId="{C6A425D8-FCC2-4EAE-ACAE-EA0F1ABC19CB}"/>
    <dgm:cxn modelId="{29F5ABD4-7FB0-495B-A2B6-C1EED24D8C65}" type="presOf" srcId="{A2D05AB1-BEB7-4CF2-8E21-124BE836C6D8}" destId="{09DDCD76-8889-48A6-9AA2-80BA164A84D9}" srcOrd="0" destOrd="0" presId="urn:microsoft.com/office/officeart/2005/8/layout/matrix1"/>
    <dgm:cxn modelId="{60862DE7-4AA9-45B7-8F89-B2141CB4EB53}" srcId="{C389C140-D191-4E81-8CC7-43C03ECC6684}" destId="{6D0B521A-48E2-44A5-8261-986378F57393}" srcOrd="1" destOrd="0" parTransId="{C2137965-63E1-49D6-AED0-D6399914BC60}" sibTransId="{5C9DCD9D-E576-4822-A000-AE24DA397D23}"/>
    <dgm:cxn modelId="{F9C8EBE7-CF49-4E7E-968E-CAC25A9D1A91}" type="presOf" srcId="{C389C140-D191-4E81-8CC7-43C03ECC6684}" destId="{71872470-1AD2-43FE-BF07-6AA1263B94F5}" srcOrd="0" destOrd="0" presId="urn:microsoft.com/office/officeart/2005/8/layout/matrix1"/>
    <dgm:cxn modelId="{E4389B2C-057B-4E19-BB5D-2B1E35982EF0}" type="presParOf" srcId="{6E40C24B-3E1A-439A-9A14-8676487C8B07}" destId="{3EABE1DD-0FF9-4425-8B88-CF1050EF83EE}" srcOrd="0" destOrd="0" presId="urn:microsoft.com/office/officeart/2005/8/layout/matrix1"/>
    <dgm:cxn modelId="{F813BD7C-F975-4E8B-B2F5-05E8C44207F8}" type="presParOf" srcId="{3EABE1DD-0FF9-4425-8B88-CF1050EF83EE}" destId="{41644A6C-F38F-42DF-9687-18CE3461D832}" srcOrd="0" destOrd="0" presId="urn:microsoft.com/office/officeart/2005/8/layout/matrix1"/>
    <dgm:cxn modelId="{633E2E17-98FD-4524-B8B2-03263D7E41DB}" type="presParOf" srcId="{3EABE1DD-0FF9-4425-8B88-CF1050EF83EE}" destId="{37B9C06A-1409-4F95-B5B6-F2C9672F5095}" srcOrd="1" destOrd="0" presId="urn:microsoft.com/office/officeart/2005/8/layout/matrix1"/>
    <dgm:cxn modelId="{D89C1AF5-CFD7-4F9C-B483-274D75835140}" type="presParOf" srcId="{3EABE1DD-0FF9-4425-8B88-CF1050EF83EE}" destId="{9806CB07-BC89-4ED9-9E81-008A8832DA1E}" srcOrd="2" destOrd="0" presId="urn:microsoft.com/office/officeart/2005/8/layout/matrix1"/>
    <dgm:cxn modelId="{A7EC2A96-81B3-492C-B3B3-FA9FAE97B038}" type="presParOf" srcId="{3EABE1DD-0FF9-4425-8B88-CF1050EF83EE}" destId="{9E42C4FE-2EBA-471C-9A59-ACA38734F9B5}" srcOrd="3" destOrd="0" presId="urn:microsoft.com/office/officeart/2005/8/layout/matrix1"/>
    <dgm:cxn modelId="{544CC853-30FE-4048-A9FC-06D609D35E7E}" type="presParOf" srcId="{3EABE1DD-0FF9-4425-8B88-CF1050EF83EE}" destId="{09DDCD76-8889-48A6-9AA2-80BA164A84D9}" srcOrd="4" destOrd="0" presId="urn:microsoft.com/office/officeart/2005/8/layout/matrix1"/>
    <dgm:cxn modelId="{6DC34CC8-483B-43E1-AB56-BD1FABE173BE}" type="presParOf" srcId="{3EABE1DD-0FF9-4425-8B88-CF1050EF83EE}" destId="{B66DA53E-1615-48B9-8453-A378E982AB61}" srcOrd="5" destOrd="0" presId="urn:microsoft.com/office/officeart/2005/8/layout/matrix1"/>
    <dgm:cxn modelId="{AEE9FE03-A6F1-4F64-9448-528A6B0941CC}" type="presParOf" srcId="{3EABE1DD-0FF9-4425-8B88-CF1050EF83EE}" destId="{4047E0FC-3682-41CC-B8FE-11B5E3A52317}" srcOrd="6" destOrd="0" presId="urn:microsoft.com/office/officeart/2005/8/layout/matrix1"/>
    <dgm:cxn modelId="{84EBFE34-90EE-49EB-99A4-3F3E0F9E57A3}" type="presParOf" srcId="{3EABE1DD-0FF9-4425-8B88-CF1050EF83EE}" destId="{11D038BE-DF39-4F70-91DF-8678361C46FB}" srcOrd="7" destOrd="0" presId="urn:microsoft.com/office/officeart/2005/8/layout/matrix1"/>
    <dgm:cxn modelId="{834803DA-A0D2-4633-9219-D7AC56A0265B}" type="presParOf" srcId="{6E40C24B-3E1A-439A-9A14-8676487C8B07}" destId="{71872470-1AD2-43FE-BF07-6AA1263B94F5}"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FEB964-276E-43A6-809E-83B0AC79B99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F3A2352-DDE6-47AE-810E-303A16DB92F0}">
      <dgm:prSet phldrT="[Text]" custT="1"/>
      <dgm:spPr/>
      <dgm:t>
        <a:bodyPr anchor="ctr"/>
        <a:lstStyle/>
        <a:p>
          <a:r>
            <a:rPr lang="en-US" sz="1400" dirty="0"/>
            <a:t>Teach and train VA employees on innovation-related competencies to build the innovation muscle of VA</a:t>
          </a:r>
          <a:endParaRPr lang="en-US" sz="1600" dirty="0">
            <a:latin typeface="Arial" panose="020B0604020202020204" pitchFamily="34" charset="0"/>
          </a:endParaRPr>
        </a:p>
      </dgm:t>
    </dgm:pt>
    <dgm:pt modelId="{169F1CFB-EEC8-4E62-8E9C-35FE2D649089}" type="parTrans" cxnId="{DEB42FAA-B3AB-4A0F-BF1B-5C0426FD83C7}">
      <dgm:prSet/>
      <dgm:spPr/>
      <dgm:t>
        <a:bodyPr/>
        <a:lstStyle/>
        <a:p>
          <a:endParaRPr lang="en-US"/>
        </a:p>
      </dgm:t>
    </dgm:pt>
    <dgm:pt modelId="{A227D5DF-56C7-4762-9599-2F05E4F6C119}" type="sibTrans" cxnId="{DEB42FAA-B3AB-4A0F-BF1B-5C0426FD83C7}">
      <dgm:prSet/>
      <dgm:spPr/>
      <dgm:t>
        <a:bodyPr/>
        <a:lstStyle/>
        <a:p>
          <a:endParaRPr lang="en-US"/>
        </a:p>
      </dgm:t>
    </dgm:pt>
    <dgm:pt modelId="{B3EED8CD-06FF-4B53-A6E8-A66B6CEA972A}">
      <dgm:prSet phldrT="[Text]" custT="1"/>
      <dgm:spPr/>
      <dgm:t>
        <a:bodyPr anchor="ctr"/>
        <a:lstStyle/>
        <a:p>
          <a:r>
            <a:rPr lang="en-US" sz="1400" dirty="0"/>
            <a:t>Generate new ways of serving Veterans through the Spark-Seed-Spread Innovation Investment Program and the Investee Accelerator </a:t>
          </a:r>
          <a:endParaRPr lang="en-US" sz="1600" dirty="0">
            <a:latin typeface="Arial" panose="020B0604020202020204" pitchFamily="34" charset="0"/>
          </a:endParaRPr>
        </a:p>
      </dgm:t>
    </dgm:pt>
    <dgm:pt modelId="{4A9AA5C9-B3F8-450F-A9ED-F02CAEFD6BB3}" type="parTrans" cxnId="{FFB2BE77-A9E8-4FDD-99C4-9C88E6A4E56B}">
      <dgm:prSet/>
      <dgm:spPr/>
      <dgm:t>
        <a:bodyPr/>
        <a:lstStyle/>
        <a:p>
          <a:endParaRPr lang="en-US"/>
        </a:p>
      </dgm:t>
    </dgm:pt>
    <dgm:pt modelId="{51322A59-C7D2-4D6A-895D-CD849413597C}" type="sibTrans" cxnId="{FFB2BE77-A9E8-4FDD-99C4-9C88E6A4E56B}">
      <dgm:prSet/>
      <dgm:spPr/>
      <dgm:t>
        <a:bodyPr/>
        <a:lstStyle/>
        <a:p>
          <a:endParaRPr lang="en-US"/>
        </a:p>
      </dgm:t>
    </dgm:pt>
    <dgm:pt modelId="{CF6C58A3-DBCE-49A5-99A5-124ABCD1EDE7}">
      <dgm:prSet phldrT="[Text]" custT="1"/>
      <dgm:spPr/>
      <dgm:t>
        <a:bodyPr anchor="ctr"/>
        <a:lstStyle/>
        <a:p>
          <a:r>
            <a:rPr lang="en-US" sz="1400" dirty="0"/>
            <a:t>Support the Diffusion of Excellence Initiative by fueling promising practice identification and implementation at VHA Innovators Network sites </a:t>
          </a:r>
          <a:endParaRPr lang="en-US" sz="1400" dirty="0">
            <a:latin typeface="Arial" panose="020B0604020202020204" pitchFamily="34" charset="0"/>
          </a:endParaRPr>
        </a:p>
      </dgm:t>
    </dgm:pt>
    <dgm:pt modelId="{2550CAE8-B895-4702-89EB-FD9350F2432E}" type="parTrans" cxnId="{C940CCB9-AC3A-4CC7-810E-33EE4B7541E0}">
      <dgm:prSet/>
      <dgm:spPr/>
      <dgm:t>
        <a:bodyPr/>
        <a:lstStyle/>
        <a:p>
          <a:endParaRPr lang="en-US"/>
        </a:p>
      </dgm:t>
    </dgm:pt>
    <dgm:pt modelId="{2BAF01BE-95BB-473E-B262-C83C34FE5F74}" type="sibTrans" cxnId="{C940CCB9-AC3A-4CC7-810E-33EE4B7541E0}">
      <dgm:prSet/>
      <dgm:spPr/>
      <dgm:t>
        <a:bodyPr/>
        <a:lstStyle/>
        <a:p>
          <a:endParaRPr lang="en-US"/>
        </a:p>
      </dgm:t>
    </dgm:pt>
    <dgm:pt modelId="{BE3B8B01-C4BC-4A9A-A8AA-0498EE044653}" type="pres">
      <dgm:prSet presAssocID="{5DFEB964-276E-43A6-809E-83B0AC79B995}" presName="Name0" presStyleCnt="0">
        <dgm:presLayoutVars>
          <dgm:chMax val="7"/>
          <dgm:chPref val="7"/>
          <dgm:dir/>
        </dgm:presLayoutVars>
      </dgm:prSet>
      <dgm:spPr/>
    </dgm:pt>
    <dgm:pt modelId="{7EE03140-056B-4B17-BD2D-0EE3684437CB}" type="pres">
      <dgm:prSet presAssocID="{5DFEB964-276E-43A6-809E-83B0AC79B995}" presName="Name1" presStyleCnt="0"/>
      <dgm:spPr/>
    </dgm:pt>
    <dgm:pt modelId="{1F8C4787-3767-4240-B486-AF578915F1CE}" type="pres">
      <dgm:prSet presAssocID="{5DFEB964-276E-43A6-809E-83B0AC79B995}" presName="cycle" presStyleCnt="0"/>
      <dgm:spPr/>
    </dgm:pt>
    <dgm:pt modelId="{679DC916-54CA-4E18-985C-27A7811DEC84}" type="pres">
      <dgm:prSet presAssocID="{5DFEB964-276E-43A6-809E-83B0AC79B995}" presName="srcNode" presStyleLbl="node1" presStyleIdx="0" presStyleCnt="3"/>
      <dgm:spPr/>
    </dgm:pt>
    <dgm:pt modelId="{14CEC5F7-C2D5-44B1-B87E-8A959F779897}" type="pres">
      <dgm:prSet presAssocID="{5DFEB964-276E-43A6-809E-83B0AC79B995}" presName="conn" presStyleLbl="parChTrans1D2" presStyleIdx="0" presStyleCnt="1" custScaleX="101111" custScaleY="103019"/>
      <dgm:spPr/>
    </dgm:pt>
    <dgm:pt modelId="{2D55EDCF-30B8-4951-8502-8B1E0E506ACC}" type="pres">
      <dgm:prSet presAssocID="{5DFEB964-276E-43A6-809E-83B0AC79B995}" presName="extraNode" presStyleLbl="node1" presStyleIdx="0" presStyleCnt="3"/>
      <dgm:spPr/>
    </dgm:pt>
    <dgm:pt modelId="{E3BBF8E5-9AAB-48D6-A58B-A2D23927DB4A}" type="pres">
      <dgm:prSet presAssocID="{5DFEB964-276E-43A6-809E-83B0AC79B995}" presName="dstNode" presStyleLbl="node1" presStyleIdx="0" presStyleCnt="3"/>
      <dgm:spPr/>
    </dgm:pt>
    <dgm:pt modelId="{73BFE0D4-D495-407A-90EF-C425C1AD9595}" type="pres">
      <dgm:prSet presAssocID="{2F3A2352-DDE6-47AE-810E-303A16DB92F0}" presName="text_1" presStyleLbl="node1" presStyleIdx="0" presStyleCnt="3">
        <dgm:presLayoutVars>
          <dgm:bulletEnabled val="1"/>
        </dgm:presLayoutVars>
      </dgm:prSet>
      <dgm:spPr/>
    </dgm:pt>
    <dgm:pt modelId="{6D712C29-77E4-4A66-A5DA-F1753C279619}" type="pres">
      <dgm:prSet presAssocID="{2F3A2352-DDE6-47AE-810E-303A16DB92F0}" presName="accent_1" presStyleCnt="0"/>
      <dgm:spPr/>
    </dgm:pt>
    <dgm:pt modelId="{7AC71475-D411-4121-840D-E8C0997288BE}" type="pres">
      <dgm:prSet presAssocID="{2F3A2352-DDE6-47AE-810E-303A16DB92F0}" presName="accentRepeatNode" presStyleLbl="solidFgAcc1" presStyleIdx="0" presStyleCnt="3"/>
      <dgm:spPr/>
    </dgm:pt>
    <dgm:pt modelId="{05B81588-6F6D-498F-B985-E7894156C803}" type="pres">
      <dgm:prSet presAssocID="{B3EED8CD-06FF-4B53-A6E8-A66B6CEA972A}" presName="text_2" presStyleLbl="node1" presStyleIdx="1" presStyleCnt="3">
        <dgm:presLayoutVars>
          <dgm:bulletEnabled val="1"/>
        </dgm:presLayoutVars>
      </dgm:prSet>
      <dgm:spPr/>
    </dgm:pt>
    <dgm:pt modelId="{9A75A4ED-06A1-4CA0-BDD3-161108673359}" type="pres">
      <dgm:prSet presAssocID="{B3EED8CD-06FF-4B53-A6E8-A66B6CEA972A}" presName="accent_2" presStyleCnt="0"/>
      <dgm:spPr/>
    </dgm:pt>
    <dgm:pt modelId="{72449DC3-DF84-4257-B11D-A5B1DD3B7921}" type="pres">
      <dgm:prSet presAssocID="{B3EED8CD-06FF-4B53-A6E8-A66B6CEA972A}" presName="accentRepeatNode" presStyleLbl="solidFgAcc1" presStyleIdx="1" presStyleCnt="3"/>
      <dgm:spPr/>
    </dgm:pt>
    <dgm:pt modelId="{FFBB8E05-6BE4-4E11-85ED-86724DA43CC4}" type="pres">
      <dgm:prSet presAssocID="{CF6C58A3-DBCE-49A5-99A5-124ABCD1EDE7}" presName="text_3" presStyleLbl="node1" presStyleIdx="2" presStyleCnt="3">
        <dgm:presLayoutVars>
          <dgm:bulletEnabled val="1"/>
        </dgm:presLayoutVars>
      </dgm:prSet>
      <dgm:spPr/>
    </dgm:pt>
    <dgm:pt modelId="{626E4204-57A9-446A-9FF1-AD74A928366C}" type="pres">
      <dgm:prSet presAssocID="{CF6C58A3-DBCE-49A5-99A5-124ABCD1EDE7}" presName="accent_3" presStyleCnt="0"/>
      <dgm:spPr/>
    </dgm:pt>
    <dgm:pt modelId="{23992871-AE37-40C5-BC3C-9820A082AA00}" type="pres">
      <dgm:prSet presAssocID="{CF6C58A3-DBCE-49A5-99A5-124ABCD1EDE7}" presName="accentRepeatNode" presStyleLbl="solidFgAcc1" presStyleIdx="2" presStyleCnt="3"/>
      <dgm:spPr/>
    </dgm:pt>
  </dgm:ptLst>
  <dgm:cxnLst>
    <dgm:cxn modelId="{2355602A-6BCB-4579-BA45-6F54F2A09BF9}" type="presOf" srcId="{A227D5DF-56C7-4762-9599-2F05E4F6C119}" destId="{14CEC5F7-C2D5-44B1-B87E-8A959F779897}" srcOrd="0" destOrd="0" presId="urn:microsoft.com/office/officeart/2008/layout/VerticalCurvedList"/>
    <dgm:cxn modelId="{2DFC5A51-77FB-4F2E-8DA5-44142E55D2BF}" type="presOf" srcId="{CF6C58A3-DBCE-49A5-99A5-124ABCD1EDE7}" destId="{FFBB8E05-6BE4-4E11-85ED-86724DA43CC4}" srcOrd="0" destOrd="0" presId="urn:microsoft.com/office/officeart/2008/layout/VerticalCurvedList"/>
    <dgm:cxn modelId="{FFB2BE77-A9E8-4FDD-99C4-9C88E6A4E56B}" srcId="{5DFEB964-276E-43A6-809E-83B0AC79B995}" destId="{B3EED8CD-06FF-4B53-A6E8-A66B6CEA972A}" srcOrd="1" destOrd="0" parTransId="{4A9AA5C9-B3F8-450F-A9ED-F02CAEFD6BB3}" sibTransId="{51322A59-C7D2-4D6A-895D-CD849413597C}"/>
    <dgm:cxn modelId="{8AF1E07E-88FD-4A3B-A416-3A3DA1427EFA}" type="presOf" srcId="{5DFEB964-276E-43A6-809E-83B0AC79B995}" destId="{BE3B8B01-C4BC-4A9A-A8AA-0498EE044653}" srcOrd="0" destOrd="0" presId="urn:microsoft.com/office/officeart/2008/layout/VerticalCurvedList"/>
    <dgm:cxn modelId="{C6AD029C-8414-4F7A-B90D-C4CE43C9DE52}" type="presOf" srcId="{2F3A2352-DDE6-47AE-810E-303A16DB92F0}" destId="{73BFE0D4-D495-407A-90EF-C425C1AD9595}" srcOrd="0" destOrd="0" presId="urn:microsoft.com/office/officeart/2008/layout/VerticalCurvedList"/>
    <dgm:cxn modelId="{DEB42FAA-B3AB-4A0F-BF1B-5C0426FD83C7}" srcId="{5DFEB964-276E-43A6-809E-83B0AC79B995}" destId="{2F3A2352-DDE6-47AE-810E-303A16DB92F0}" srcOrd="0" destOrd="0" parTransId="{169F1CFB-EEC8-4E62-8E9C-35FE2D649089}" sibTransId="{A227D5DF-56C7-4762-9599-2F05E4F6C119}"/>
    <dgm:cxn modelId="{C940CCB9-AC3A-4CC7-810E-33EE4B7541E0}" srcId="{5DFEB964-276E-43A6-809E-83B0AC79B995}" destId="{CF6C58A3-DBCE-49A5-99A5-124ABCD1EDE7}" srcOrd="2" destOrd="0" parTransId="{2550CAE8-B895-4702-89EB-FD9350F2432E}" sibTransId="{2BAF01BE-95BB-473E-B262-C83C34FE5F74}"/>
    <dgm:cxn modelId="{B7DA7BBF-A9F5-49C9-9B80-711AB9514CE1}" type="presOf" srcId="{B3EED8CD-06FF-4B53-A6E8-A66B6CEA972A}" destId="{05B81588-6F6D-498F-B985-E7894156C803}" srcOrd="0" destOrd="0" presId="urn:microsoft.com/office/officeart/2008/layout/VerticalCurvedList"/>
    <dgm:cxn modelId="{8027E611-3D61-4C92-9B61-B815AE95FECB}" type="presParOf" srcId="{BE3B8B01-C4BC-4A9A-A8AA-0498EE044653}" destId="{7EE03140-056B-4B17-BD2D-0EE3684437CB}" srcOrd="0" destOrd="0" presId="urn:microsoft.com/office/officeart/2008/layout/VerticalCurvedList"/>
    <dgm:cxn modelId="{D5BEF808-AE33-4E2E-8E59-AD7B079F35FE}" type="presParOf" srcId="{7EE03140-056B-4B17-BD2D-0EE3684437CB}" destId="{1F8C4787-3767-4240-B486-AF578915F1CE}" srcOrd="0" destOrd="0" presId="urn:microsoft.com/office/officeart/2008/layout/VerticalCurvedList"/>
    <dgm:cxn modelId="{0AC1080B-B1B8-46CB-8820-528EC359C59E}" type="presParOf" srcId="{1F8C4787-3767-4240-B486-AF578915F1CE}" destId="{679DC916-54CA-4E18-985C-27A7811DEC84}" srcOrd="0" destOrd="0" presId="urn:microsoft.com/office/officeart/2008/layout/VerticalCurvedList"/>
    <dgm:cxn modelId="{B287C6F9-8559-46AF-A76E-5A3F026D2BE1}" type="presParOf" srcId="{1F8C4787-3767-4240-B486-AF578915F1CE}" destId="{14CEC5F7-C2D5-44B1-B87E-8A959F779897}" srcOrd="1" destOrd="0" presId="urn:microsoft.com/office/officeart/2008/layout/VerticalCurvedList"/>
    <dgm:cxn modelId="{7C4008A1-B3E1-4CBE-8825-5C31B2FF2AD7}" type="presParOf" srcId="{1F8C4787-3767-4240-B486-AF578915F1CE}" destId="{2D55EDCF-30B8-4951-8502-8B1E0E506ACC}" srcOrd="2" destOrd="0" presId="urn:microsoft.com/office/officeart/2008/layout/VerticalCurvedList"/>
    <dgm:cxn modelId="{0B6D345A-3306-40C0-A4BF-100FB54889E1}" type="presParOf" srcId="{1F8C4787-3767-4240-B486-AF578915F1CE}" destId="{E3BBF8E5-9AAB-48D6-A58B-A2D23927DB4A}" srcOrd="3" destOrd="0" presId="urn:microsoft.com/office/officeart/2008/layout/VerticalCurvedList"/>
    <dgm:cxn modelId="{BBE45850-4AA9-407E-9A2E-E0B0FC70E402}" type="presParOf" srcId="{7EE03140-056B-4B17-BD2D-0EE3684437CB}" destId="{73BFE0D4-D495-407A-90EF-C425C1AD9595}" srcOrd="1" destOrd="0" presId="urn:microsoft.com/office/officeart/2008/layout/VerticalCurvedList"/>
    <dgm:cxn modelId="{1865768B-162B-445B-A2B1-6090BBA70B75}" type="presParOf" srcId="{7EE03140-056B-4B17-BD2D-0EE3684437CB}" destId="{6D712C29-77E4-4A66-A5DA-F1753C279619}" srcOrd="2" destOrd="0" presId="urn:microsoft.com/office/officeart/2008/layout/VerticalCurvedList"/>
    <dgm:cxn modelId="{AC6D82A5-20AD-4746-AA37-0523E28A09A5}" type="presParOf" srcId="{6D712C29-77E4-4A66-A5DA-F1753C279619}" destId="{7AC71475-D411-4121-840D-E8C0997288BE}" srcOrd="0" destOrd="0" presId="urn:microsoft.com/office/officeart/2008/layout/VerticalCurvedList"/>
    <dgm:cxn modelId="{7DE65582-BDC5-48FC-9503-CF44AA599862}" type="presParOf" srcId="{7EE03140-056B-4B17-BD2D-0EE3684437CB}" destId="{05B81588-6F6D-498F-B985-E7894156C803}" srcOrd="3" destOrd="0" presId="urn:microsoft.com/office/officeart/2008/layout/VerticalCurvedList"/>
    <dgm:cxn modelId="{9AD13A7C-B3ED-474D-A909-177F11FBDDB4}" type="presParOf" srcId="{7EE03140-056B-4B17-BD2D-0EE3684437CB}" destId="{9A75A4ED-06A1-4CA0-BDD3-161108673359}" srcOrd="4" destOrd="0" presId="urn:microsoft.com/office/officeart/2008/layout/VerticalCurvedList"/>
    <dgm:cxn modelId="{93A0D09E-EEC6-4844-8DD4-132F622FDA57}" type="presParOf" srcId="{9A75A4ED-06A1-4CA0-BDD3-161108673359}" destId="{72449DC3-DF84-4257-B11D-A5B1DD3B7921}" srcOrd="0" destOrd="0" presId="urn:microsoft.com/office/officeart/2008/layout/VerticalCurvedList"/>
    <dgm:cxn modelId="{9F1A5592-D741-47B5-9C13-7C01D3C0C079}" type="presParOf" srcId="{7EE03140-056B-4B17-BD2D-0EE3684437CB}" destId="{FFBB8E05-6BE4-4E11-85ED-86724DA43CC4}" srcOrd="5" destOrd="0" presId="urn:microsoft.com/office/officeart/2008/layout/VerticalCurvedList"/>
    <dgm:cxn modelId="{4F9D811F-AD78-41C6-90C6-8D3736901F7C}" type="presParOf" srcId="{7EE03140-056B-4B17-BD2D-0EE3684437CB}" destId="{626E4204-57A9-446A-9FF1-AD74A928366C}" srcOrd="6" destOrd="0" presId="urn:microsoft.com/office/officeart/2008/layout/VerticalCurvedList"/>
    <dgm:cxn modelId="{08CDF323-64F1-454A-A5B1-29F696FDFEEA}" type="presParOf" srcId="{626E4204-57A9-446A-9FF1-AD74A928366C}" destId="{23992871-AE37-40C5-BC3C-9820A082AA0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44A6C-F38F-42DF-9687-18CE3461D832}">
      <dsp:nvSpPr>
        <dsp:cNvPr id="0" name=""/>
        <dsp:cNvSpPr/>
      </dsp:nvSpPr>
      <dsp:spPr>
        <a:xfrm rot="16200000">
          <a:off x="854018" y="-854018"/>
          <a:ext cx="2822520" cy="4530558"/>
        </a:xfrm>
        <a:prstGeom prst="round1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u="sng" kern="1200" dirty="0"/>
            <a:t>AIMS Pilot 2.0 - Internal Funding Req</a:t>
          </a:r>
        </a:p>
        <a:p>
          <a:pPr marL="0" lvl="0" indent="0" algn="ctr" defTabSz="889000">
            <a:lnSpc>
              <a:spcPct val="90000"/>
            </a:lnSpc>
            <a:spcBef>
              <a:spcPct val="0"/>
            </a:spcBef>
            <a:spcAft>
              <a:spcPct val="35000"/>
            </a:spcAft>
            <a:buNone/>
          </a:pPr>
          <a:r>
            <a:rPr lang="en-US" sz="2000" kern="1200" dirty="0"/>
            <a:t>* 20 in AIMS and AIMS + Coaching</a:t>
          </a:r>
        </a:p>
        <a:p>
          <a:pPr marL="0" lvl="0" indent="0" algn="ctr" defTabSz="889000">
            <a:lnSpc>
              <a:spcPct val="90000"/>
            </a:lnSpc>
            <a:spcBef>
              <a:spcPct val="0"/>
            </a:spcBef>
            <a:spcAft>
              <a:spcPct val="35000"/>
            </a:spcAft>
            <a:buNone/>
          </a:pPr>
          <a:r>
            <a:rPr lang="en-US" sz="2000" kern="1200" dirty="0"/>
            <a:t>* Uptake, attrition &amp; ES estimates</a:t>
          </a:r>
        </a:p>
        <a:p>
          <a:pPr marL="0" lvl="0" indent="0" algn="ctr" defTabSz="889000">
            <a:lnSpc>
              <a:spcPct val="90000"/>
            </a:lnSpc>
            <a:spcBef>
              <a:spcPct val="0"/>
            </a:spcBef>
            <a:spcAft>
              <a:spcPct val="35000"/>
            </a:spcAft>
            <a:buNone/>
          </a:pPr>
          <a:r>
            <a:rPr lang="en-US" sz="2000" kern="1200" dirty="0"/>
            <a:t>* Piloting recruitment methods</a:t>
          </a:r>
        </a:p>
        <a:p>
          <a:pPr marL="0" lvl="0" indent="0" algn="ctr" defTabSz="889000">
            <a:lnSpc>
              <a:spcPct val="90000"/>
            </a:lnSpc>
            <a:spcBef>
              <a:spcPct val="0"/>
            </a:spcBef>
            <a:spcAft>
              <a:spcPct val="35000"/>
            </a:spcAft>
            <a:buNone/>
          </a:pPr>
          <a:r>
            <a:rPr lang="en-US" sz="2000" kern="1200" dirty="0"/>
            <a:t>* Finalizing clinical processes &amp; manual</a:t>
          </a:r>
        </a:p>
      </dsp:txBody>
      <dsp:txXfrm rot="5400000">
        <a:off x="-1" y="1"/>
        <a:ext cx="4530558" cy="2116890"/>
      </dsp:txXfrm>
    </dsp:sp>
    <dsp:sp modelId="{9806CB07-BC89-4ED9-9E81-008A8832DA1E}">
      <dsp:nvSpPr>
        <dsp:cNvPr id="0" name=""/>
        <dsp:cNvSpPr/>
      </dsp:nvSpPr>
      <dsp:spPr>
        <a:xfrm>
          <a:off x="4530558" y="0"/>
          <a:ext cx="4530558" cy="2822520"/>
        </a:xfrm>
        <a:prstGeom prst="round1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u="sng" kern="1200" dirty="0"/>
            <a:t>RR&amp;D Grant Application - Efficacy Trial</a:t>
          </a:r>
        </a:p>
        <a:p>
          <a:pPr marL="0" lvl="0" indent="0" algn="ctr" defTabSz="889000">
            <a:lnSpc>
              <a:spcPct val="90000"/>
            </a:lnSpc>
            <a:spcBef>
              <a:spcPct val="0"/>
            </a:spcBef>
            <a:spcAft>
              <a:spcPct val="35000"/>
            </a:spcAft>
            <a:buNone/>
          </a:pPr>
          <a:r>
            <a:rPr lang="en-US" sz="2000" u="none" kern="1200" dirty="0"/>
            <a:t>* Efficacy of AIMS (with &amp; without Coaching) vs Wait-List Control</a:t>
          </a:r>
        </a:p>
        <a:p>
          <a:pPr marL="0" lvl="0" indent="0" algn="ctr" defTabSz="889000">
            <a:lnSpc>
              <a:spcPct val="90000"/>
            </a:lnSpc>
            <a:spcBef>
              <a:spcPct val="0"/>
            </a:spcBef>
            <a:spcAft>
              <a:spcPct val="35000"/>
            </a:spcAft>
            <a:buNone/>
          </a:pPr>
          <a:r>
            <a:rPr lang="en-US" sz="2000" u="none" kern="1200" dirty="0"/>
            <a:t>* Suicide Prevention: Improving social support &amp; interpersonal functioning and reducing MH concerns</a:t>
          </a:r>
        </a:p>
      </dsp:txBody>
      <dsp:txXfrm>
        <a:off x="4530558" y="0"/>
        <a:ext cx="4530558" cy="2116890"/>
      </dsp:txXfrm>
    </dsp:sp>
    <dsp:sp modelId="{09DDCD76-8889-48A6-9AA2-80BA164A84D9}">
      <dsp:nvSpPr>
        <dsp:cNvPr id="0" name=""/>
        <dsp:cNvSpPr/>
      </dsp:nvSpPr>
      <dsp:spPr>
        <a:xfrm rot="10800000">
          <a:off x="0" y="2822520"/>
          <a:ext cx="4530558" cy="2822520"/>
        </a:xfrm>
        <a:prstGeom prst="round1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u="sng" kern="1200" dirty="0"/>
            <a:t>AIMS Tech Integration for Clinicians</a:t>
          </a:r>
        </a:p>
        <a:p>
          <a:pPr marL="0" lvl="0" indent="0" algn="ctr" defTabSz="889000">
            <a:lnSpc>
              <a:spcPct val="90000"/>
            </a:lnSpc>
            <a:spcBef>
              <a:spcPct val="0"/>
            </a:spcBef>
            <a:spcAft>
              <a:spcPct val="35000"/>
            </a:spcAft>
            <a:buNone/>
          </a:pPr>
          <a:r>
            <a:rPr lang="en-US" sz="2000" kern="1200" dirty="0"/>
            <a:t>* Clinician dashboard for online &amp; mobile app data tracking</a:t>
          </a:r>
        </a:p>
        <a:p>
          <a:pPr marL="0" lvl="0" indent="0" algn="ctr" defTabSz="889000">
            <a:lnSpc>
              <a:spcPct val="90000"/>
            </a:lnSpc>
            <a:spcBef>
              <a:spcPct val="0"/>
            </a:spcBef>
            <a:spcAft>
              <a:spcPct val="35000"/>
            </a:spcAft>
            <a:buNone/>
          </a:pPr>
          <a:r>
            <a:rPr lang="en-US" sz="2000" kern="1200" dirty="0"/>
            <a:t>* Structured to support clinically relevant info (Anger Control Plan)</a:t>
          </a:r>
        </a:p>
        <a:p>
          <a:pPr marL="0" lvl="0" indent="0" algn="ctr" defTabSz="889000">
            <a:lnSpc>
              <a:spcPct val="90000"/>
            </a:lnSpc>
            <a:spcBef>
              <a:spcPct val="0"/>
            </a:spcBef>
            <a:spcAft>
              <a:spcPct val="35000"/>
            </a:spcAft>
            <a:buNone/>
          </a:pPr>
          <a:r>
            <a:rPr lang="en-US" sz="2000" kern="1200" dirty="0"/>
            <a:t>* Grant prep:  </a:t>
          </a:r>
          <a:r>
            <a:rPr lang="en-US" sz="2000" b="0" i="0" kern="1200" dirty="0"/>
            <a:t>NIMH High-Priority Areas for Research on Digital Health Tech</a:t>
          </a:r>
          <a:endParaRPr lang="en-US" sz="2000" kern="1200" dirty="0"/>
        </a:p>
        <a:p>
          <a:pPr marL="0" lvl="0" indent="0" algn="ctr" defTabSz="889000">
            <a:lnSpc>
              <a:spcPct val="90000"/>
            </a:lnSpc>
            <a:spcBef>
              <a:spcPct val="0"/>
            </a:spcBef>
            <a:spcAft>
              <a:spcPct val="35000"/>
            </a:spcAft>
            <a:buNone/>
          </a:pPr>
          <a:endParaRPr lang="en-US" sz="2000" kern="1200" dirty="0"/>
        </a:p>
      </dsp:txBody>
      <dsp:txXfrm rot="10800000">
        <a:off x="0" y="3528150"/>
        <a:ext cx="4530558" cy="2116890"/>
      </dsp:txXfrm>
    </dsp:sp>
    <dsp:sp modelId="{4047E0FC-3682-41CC-B8FE-11B5E3A52317}">
      <dsp:nvSpPr>
        <dsp:cNvPr id="0" name=""/>
        <dsp:cNvSpPr/>
      </dsp:nvSpPr>
      <dsp:spPr>
        <a:xfrm rot="5400000">
          <a:off x="5384576" y="1968501"/>
          <a:ext cx="2822520" cy="4530558"/>
        </a:xfrm>
        <a:prstGeom prst="round1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u="sng" kern="1200" dirty="0"/>
            <a:t>AIMS 2.0</a:t>
          </a:r>
        </a:p>
        <a:p>
          <a:pPr marL="0" lvl="0" indent="0" algn="ctr" defTabSz="889000">
            <a:lnSpc>
              <a:spcPct val="90000"/>
            </a:lnSpc>
            <a:spcBef>
              <a:spcPct val="0"/>
            </a:spcBef>
            <a:spcAft>
              <a:spcPct val="35000"/>
            </a:spcAft>
            <a:buNone/>
          </a:pPr>
          <a:r>
            <a:rPr lang="en-US" sz="2000" u="none" kern="1200" dirty="0"/>
            <a:t>* Work done by Mental Health Services</a:t>
          </a:r>
        </a:p>
        <a:p>
          <a:pPr marL="0" lvl="0" indent="0" algn="ctr" defTabSz="889000">
            <a:lnSpc>
              <a:spcPct val="90000"/>
            </a:lnSpc>
            <a:spcBef>
              <a:spcPct val="0"/>
            </a:spcBef>
            <a:spcAft>
              <a:spcPct val="35000"/>
            </a:spcAft>
            <a:buNone/>
          </a:pPr>
          <a:r>
            <a:rPr lang="en-US" sz="2000" u="none" kern="1200" dirty="0"/>
            <a:t>* Updating Technology</a:t>
          </a:r>
        </a:p>
        <a:p>
          <a:pPr marL="0" lvl="0" indent="0" algn="ctr" defTabSz="889000">
            <a:lnSpc>
              <a:spcPct val="90000"/>
            </a:lnSpc>
            <a:spcBef>
              <a:spcPct val="0"/>
            </a:spcBef>
            <a:spcAft>
              <a:spcPct val="35000"/>
            </a:spcAft>
            <a:buNone/>
          </a:pPr>
          <a:r>
            <a:rPr lang="en-US" sz="2000" u="none" kern="1200" dirty="0"/>
            <a:t>* AIMS-focused Veteran stories rather than AMT </a:t>
          </a:r>
        </a:p>
        <a:p>
          <a:pPr marL="0" lvl="0" indent="0" algn="ctr" defTabSz="889000">
            <a:lnSpc>
              <a:spcPct val="90000"/>
            </a:lnSpc>
            <a:spcBef>
              <a:spcPct val="0"/>
            </a:spcBef>
            <a:spcAft>
              <a:spcPct val="35000"/>
            </a:spcAft>
            <a:buNone/>
          </a:pPr>
          <a:endParaRPr lang="en-US" sz="2000" u="none" kern="1200" dirty="0"/>
        </a:p>
        <a:p>
          <a:pPr marL="0" lvl="0" indent="0" algn="ctr" defTabSz="889000">
            <a:lnSpc>
              <a:spcPct val="90000"/>
            </a:lnSpc>
            <a:spcBef>
              <a:spcPct val="0"/>
            </a:spcBef>
            <a:spcAft>
              <a:spcPct val="35000"/>
            </a:spcAft>
            <a:buNone/>
          </a:pPr>
          <a:endParaRPr lang="en-US" sz="2000" kern="1200" dirty="0"/>
        </a:p>
      </dsp:txBody>
      <dsp:txXfrm rot="-5400000">
        <a:off x="4530557" y="3528150"/>
        <a:ext cx="4530558" cy="2116890"/>
      </dsp:txXfrm>
    </dsp:sp>
    <dsp:sp modelId="{71872470-1AD2-43FE-BF07-6AA1263B94F5}">
      <dsp:nvSpPr>
        <dsp:cNvPr id="0" name=""/>
        <dsp:cNvSpPr/>
      </dsp:nvSpPr>
      <dsp:spPr>
        <a:xfrm>
          <a:off x="3911606" y="2300262"/>
          <a:ext cx="1237902" cy="1044516"/>
        </a:xfrm>
        <a:prstGeom prst="roundRect">
          <a:avLst/>
        </a:prstGeom>
        <a:blipFill rotWithShape="0">
          <a:blip xmlns:r="http://schemas.openxmlformats.org/officeDocument/2006/relationships" r:embed="rId1"/>
          <a:stretch>
            <a:fillRect l="-5000" r="-5000"/>
          </a:stretch>
        </a:blipFill>
        <a:ln w="31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kern="1200" dirty="0">
            <a:ln w="0">
              <a:solidFill>
                <a:schemeClr val="lt1">
                  <a:hueOff val="0"/>
                  <a:satOff val="0"/>
                  <a:lumOff val="0"/>
                  <a:alpha val="97000"/>
                </a:schemeClr>
              </a:solidFill>
            </a:ln>
            <a:solidFill>
              <a:srgbClr val="C00000"/>
            </a:solidFill>
            <a:effectLst>
              <a:innerShdw blurRad="63500" dist="50800" dir="18900000">
                <a:prstClr val="black">
                  <a:alpha val="50000"/>
                </a:prstClr>
              </a:innerShdw>
            </a:effectLst>
          </a:endParaRPr>
        </a:p>
      </dsp:txBody>
      <dsp:txXfrm>
        <a:off x="3962595" y="2351251"/>
        <a:ext cx="1135924" cy="942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EC5F7-C2D5-44B1-B87E-8A959F779897}">
      <dsp:nvSpPr>
        <dsp:cNvPr id="0" name=""/>
        <dsp:cNvSpPr/>
      </dsp:nvSpPr>
      <dsp:spPr>
        <a:xfrm>
          <a:off x="-5307109" y="-902285"/>
          <a:ext cx="6348217" cy="6468010"/>
        </a:xfrm>
        <a:prstGeom prst="blockArc">
          <a:avLst>
            <a:gd name="adj1" fmla="val 18900000"/>
            <a:gd name="adj2" fmla="val 2700000"/>
            <a:gd name="adj3" fmla="val 34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BFE0D4-D495-407A-90EF-C425C1AD9595}">
      <dsp:nvSpPr>
        <dsp:cNvPr id="0" name=""/>
        <dsp:cNvSpPr/>
      </dsp:nvSpPr>
      <dsp:spPr>
        <a:xfrm>
          <a:off x="647285" y="466344"/>
          <a:ext cx="7152199" cy="932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032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Teach and train VA employees on innovation-related competencies to build the innovation muscle of VA</a:t>
          </a:r>
          <a:endParaRPr lang="en-US" sz="1600" kern="1200" dirty="0">
            <a:latin typeface="Arial" panose="020B0604020202020204" pitchFamily="34" charset="0"/>
          </a:endParaRPr>
        </a:p>
      </dsp:txBody>
      <dsp:txXfrm>
        <a:off x="647285" y="466344"/>
        <a:ext cx="7152199" cy="932688"/>
      </dsp:txXfrm>
    </dsp:sp>
    <dsp:sp modelId="{7AC71475-D411-4121-840D-E8C0997288BE}">
      <dsp:nvSpPr>
        <dsp:cNvPr id="0" name=""/>
        <dsp:cNvSpPr/>
      </dsp:nvSpPr>
      <dsp:spPr>
        <a:xfrm>
          <a:off x="64355" y="349758"/>
          <a:ext cx="1165860" cy="11658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B81588-6F6D-498F-B985-E7894156C803}">
      <dsp:nvSpPr>
        <dsp:cNvPr id="0" name=""/>
        <dsp:cNvSpPr/>
      </dsp:nvSpPr>
      <dsp:spPr>
        <a:xfrm>
          <a:off x="986317" y="1865376"/>
          <a:ext cx="6813166" cy="932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032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Generate new ways of serving Veterans through the Spark-Seed-Spread Innovation Investment Program and the Investee Accelerator </a:t>
          </a:r>
          <a:endParaRPr lang="en-US" sz="1600" kern="1200" dirty="0">
            <a:latin typeface="Arial" panose="020B0604020202020204" pitchFamily="34" charset="0"/>
          </a:endParaRPr>
        </a:p>
      </dsp:txBody>
      <dsp:txXfrm>
        <a:off x="986317" y="1865376"/>
        <a:ext cx="6813166" cy="932688"/>
      </dsp:txXfrm>
    </dsp:sp>
    <dsp:sp modelId="{72449DC3-DF84-4257-B11D-A5B1DD3B7921}">
      <dsp:nvSpPr>
        <dsp:cNvPr id="0" name=""/>
        <dsp:cNvSpPr/>
      </dsp:nvSpPr>
      <dsp:spPr>
        <a:xfrm>
          <a:off x="403387" y="1748790"/>
          <a:ext cx="1165860" cy="11658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BB8E05-6BE4-4E11-85ED-86724DA43CC4}">
      <dsp:nvSpPr>
        <dsp:cNvPr id="0" name=""/>
        <dsp:cNvSpPr/>
      </dsp:nvSpPr>
      <dsp:spPr>
        <a:xfrm>
          <a:off x="647285" y="3264408"/>
          <a:ext cx="7152199" cy="932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032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Support the Diffusion of Excellence Initiative by fueling promising practice identification and implementation at VHA Innovators Network sites </a:t>
          </a:r>
          <a:endParaRPr lang="en-US" sz="1400" kern="1200" dirty="0">
            <a:latin typeface="Arial" panose="020B0604020202020204" pitchFamily="34" charset="0"/>
          </a:endParaRPr>
        </a:p>
      </dsp:txBody>
      <dsp:txXfrm>
        <a:off x="647285" y="3264408"/>
        <a:ext cx="7152199" cy="932688"/>
      </dsp:txXfrm>
    </dsp:sp>
    <dsp:sp modelId="{23992871-AE37-40C5-BC3C-9820A082AA00}">
      <dsp:nvSpPr>
        <dsp:cNvPr id="0" name=""/>
        <dsp:cNvSpPr/>
      </dsp:nvSpPr>
      <dsp:spPr>
        <a:xfrm>
          <a:off x="64355" y="3147822"/>
          <a:ext cx="1165860" cy="11658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4F8284-18C6-6A46-8FD6-BF75DE0A30D8}" type="datetimeFigureOut">
              <a:rPr lang="en-US" smtClean="0"/>
              <a:pPr/>
              <a:t>11/21/18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9CD53A-BE14-E648-9309-462CCCD25315}" type="slidenum">
              <a:rPr lang="en-US" smtClean="0"/>
              <a:pPr/>
              <a:t>‹#›</a:t>
            </a:fld>
            <a:endParaRPr lang="en-US"/>
          </a:p>
        </p:txBody>
      </p:sp>
    </p:spTree>
    <p:extLst>
      <p:ext uri="{BB962C8B-B14F-4D97-AF65-F5344CB8AC3E}">
        <p14:creationId xmlns:p14="http://schemas.microsoft.com/office/powerpoint/2010/main" val="108226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motivations (quotes, photos, about face video clips) to personalize and remind during exposure</a:t>
            </a:r>
          </a:p>
          <a:p>
            <a:r>
              <a:rPr lang="en-US" dirty="0"/>
              <a:t>Note: 5-item assessment with feedback periodically to track progress</a:t>
            </a:r>
          </a:p>
          <a:p>
            <a:endParaRPr lang="en-US" dirty="0"/>
          </a:p>
        </p:txBody>
      </p:sp>
      <p:sp>
        <p:nvSpPr>
          <p:cNvPr id="4" name="Slide Number Placeholder 3"/>
          <p:cNvSpPr>
            <a:spLocks noGrp="1"/>
          </p:cNvSpPr>
          <p:nvPr>
            <p:ph type="sldNum" sz="quarter" idx="10"/>
          </p:nvPr>
        </p:nvSpPr>
        <p:spPr/>
        <p:txBody>
          <a:bodyPr/>
          <a:lstStyle/>
          <a:p>
            <a:fld id="{939E54B3-04C0-4DF9-AC0F-95437B3E427A}" type="slidenum">
              <a:rPr lang="en-US" smtClean="0"/>
              <a:t>17</a:t>
            </a:fld>
            <a:endParaRPr lang="en-US"/>
          </a:p>
        </p:txBody>
      </p:sp>
    </p:spTree>
    <p:extLst>
      <p:ext uri="{BB962C8B-B14F-4D97-AF65-F5344CB8AC3E}">
        <p14:creationId xmlns:p14="http://schemas.microsoft.com/office/powerpoint/2010/main" val="242778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carved</a:t>
            </a:r>
            <a:r>
              <a:rPr lang="en-US" baseline="0" dirty="0"/>
              <a:t> out time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4CD853-CCAC-2544-84D3-35DC53BC1B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1347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carved</a:t>
            </a:r>
            <a:r>
              <a:rPr lang="en-US" baseline="0" dirty="0"/>
              <a:t> out time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4CD853-CCAC-2544-84D3-35DC53BC1B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5839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E30E-5547-F04F-8A60-6A3354B80FCB}"/>
              </a:ext>
            </a:extLst>
          </p:cNvPr>
          <p:cNvSpPr>
            <a:spLocks noGrp="1"/>
          </p:cNvSpPr>
          <p:nvPr>
            <p:ph type="ctrTitle"/>
          </p:nvPr>
        </p:nvSpPr>
        <p:spPr>
          <a:xfrm>
            <a:off x="3800474" y="1"/>
            <a:ext cx="8115301" cy="2871788"/>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151C4BA-2CE7-5248-829F-E05971CE5531}"/>
              </a:ext>
            </a:extLst>
          </p:cNvPr>
          <p:cNvSpPr>
            <a:spLocks noGrp="1"/>
          </p:cNvSpPr>
          <p:nvPr>
            <p:ph type="subTitle" idx="1"/>
          </p:nvPr>
        </p:nvSpPr>
        <p:spPr>
          <a:xfrm>
            <a:off x="1581150" y="4076702"/>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Picture 2" descr="page1image3814976">
            <a:extLst>
              <a:ext uri="{FF2B5EF4-FFF2-40B4-BE49-F238E27FC236}">
                <a16:creationId xmlns:a16="http://schemas.microsoft.com/office/drawing/2014/main" id="{1E8339AF-227E-F24C-939F-57A93A2F05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678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310B-13BD-8947-B55D-61B86F9D5B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FD89F-F97A-9748-A1C7-B38FD1C1AD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7332F-FE85-594B-B6CE-5CCFED806E8F}"/>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5" name="Footer Placeholder 4">
            <a:extLst>
              <a:ext uri="{FF2B5EF4-FFF2-40B4-BE49-F238E27FC236}">
                <a16:creationId xmlns:a16="http://schemas.microsoft.com/office/drawing/2014/main" id="{9320752D-BFB8-874B-839E-90B592BFB7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9182E69-CBA5-A249-9114-1AED748F75FE}"/>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2391734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B67D4B-7F9C-C44A-BA55-F067358DF5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F6D20A-74EA-1E44-A71A-5A2545D54D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AA38A-C29E-F346-9279-7B778656FD88}"/>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5" name="Footer Placeholder 4">
            <a:extLst>
              <a:ext uri="{FF2B5EF4-FFF2-40B4-BE49-F238E27FC236}">
                <a16:creationId xmlns:a16="http://schemas.microsoft.com/office/drawing/2014/main" id="{303E637B-52AC-D441-A05D-95E43E3A10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DD9B76-DF52-724E-B2C7-D68B933A0F94}"/>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181275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a:extLst>
              <a:ext uri="{28A0092B-C50C-407E-A947-70E740481C1C}">
                <a14:useLocalDpi xmlns:a14="http://schemas.microsoft.com/office/drawing/2010/main" val="0"/>
              </a:ext>
            </a:extLst>
          </a:blip>
          <a:srcRect l="37180" r="30513"/>
          <a:stretch/>
        </p:blipFill>
        <p:spPr>
          <a:xfrm>
            <a:off x="4532923" y="0"/>
            <a:ext cx="3938955" cy="6858000"/>
          </a:xfrm>
          <a:prstGeom prst="rect">
            <a:avLst/>
          </a:prstGeom>
        </p:spPr>
      </p:pic>
      <p:sp>
        <p:nvSpPr>
          <p:cNvPr id="2" name="Title 1"/>
          <p:cNvSpPr>
            <a:spLocks noGrp="1"/>
          </p:cNvSpPr>
          <p:nvPr>
            <p:ph type="ctrTitle"/>
          </p:nvPr>
        </p:nvSpPr>
        <p:spPr>
          <a:xfrm>
            <a:off x="6033477" y="1172309"/>
            <a:ext cx="5580185" cy="2536945"/>
          </a:xfrm>
        </p:spPr>
        <p:txBody>
          <a:bodyPr anchor="b">
            <a:normAutofit/>
          </a:bodyPr>
          <a:lstStyle>
            <a:lvl1pPr algn="r">
              <a:defRPr sz="4400" b="1">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033477" y="3801329"/>
            <a:ext cx="5580185" cy="1016854"/>
          </a:xfrm>
        </p:spPr>
        <p:txBody>
          <a:bodyPr>
            <a:normAutofit/>
          </a:bodyPr>
          <a:lstStyle>
            <a:lvl1pPr marL="0" indent="0" algn="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7"/>
          <p:cNvSpPr>
            <a:spLocks noGrp="1"/>
          </p:cNvSpPr>
          <p:nvPr>
            <p:ph type="body" sz="quarter" idx="11" hasCustomPrompt="1"/>
          </p:nvPr>
        </p:nvSpPr>
        <p:spPr>
          <a:xfrm>
            <a:off x="7573650" y="5707400"/>
            <a:ext cx="4041557" cy="620890"/>
          </a:xfrm>
        </p:spPr>
        <p:txBody>
          <a:bodyPr anchor="t">
            <a:normAutofit/>
          </a:bodyPr>
          <a:lstStyle>
            <a:lvl1pPr marL="0" indent="0" algn="r">
              <a:buNone/>
              <a:defRPr sz="1400">
                <a:solidFill>
                  <a:schemeClr val="bg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Date</a:t>
            </a:r>
          </a:p>
        </p:txBody>
      </p:sp>
      <p:pic>
        <p:nvPicPr>
          <p:cNvPr id="14" name="Picture 13"/>
          <p:cNvPicPr>
            <a:picLocks noChangeAspect="1"/>
          </p:cNvPicPr>
          <p:nvPr userDrawn="1"/>
        </p:nvPicPr>
        <p:blipFill>
          <a:blip r:embed="rId3"/>
          <a:stretch>
            <a:fillRect/>
          </a:stretch>
        </p:blipFill>
        <p:spPr>
          <a:xfrm>
            <a:off x="10068669" y="540607"/>
            <a:ext cx="1544992" cy="497487"/>
          </a:xfrm>
          <a:prstGeom prst="rect">
            <a:avLst/>
          </a:prstGeom>
        </p:spPr>
      </p:pic>
      <p:sp>
        <p:nvSpPr>
          <p:cNvPr id="11" name="Text Placeholder 7"/>
          <p:cNvSpPr>
            <a:spLocks noGrp="1"/>
          </p:cNvSpPr>
          <p:nvPr userDrawn="1">
            <p:ph type="body" sz="quarter" idx="14" hasCustomPrompt="1"/>
          </p:nvPr>
        </p:nvSpPr>
        <p:spPr>
          <a:xfrm>
            <a:off x="6849696" y="4900246"/>
            <a:ext cx="4764784" cy="806721"/>
          </a:xfrm>
        </p:spPr>
        <p:txBody>
          <a:bodyPr anchor="b">
            <a:normAutofit/>
          </a:bodyPr>
          <a:lstStyle>
            <a:lvl1pPr marL="0" indent="0" algn="r">
              <a:spcBef>
                <a:spcPts val="300"/>
              </a:spcBef>
              <a:buNone/>
              <a:defRPr sz="1600" b="1">
                <a:solidFill>
                  <a:schemeClr val="bg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Author(s)</a:t>
            </a:r>
          </a:p>
        </p:txBody>
      </p:sp>
      <p:sp>
        <p:nvSpPr>
          <p:cNvPr id="22" name="Picture Placeholder 21"/>
          <p:cNvSpPr>
            <a:spLocks noGrp="1"/>
          </p:cNvSpPr>
          <p:nvPr userDrawn="1">
            <p:ph type="pic" sz="quarter" idx="15"/>
          </p:nvPr>
        </p:nvSpPr>
        <p:spPr>
          <a:xfrm>
            <a:off x="1" y="-6055"/>
            <a:ext cx="6752937" cy="6871867"/>
          </a:xfrm>
          <a:custGeom>
            <a:avLst/>
            <a:gdLst>
              <a:gd name="connsiteX0" fmla="*/ 0 w 6283325"/>
              <a:gd name="connsiteY0" fmla="*/ 3429000 h 6858000"/>
              <a:gd name="connsiteX1" fmla="*/ 0 w 6283325"/>
              <a:gd name="connsiteY1" fmla="*/ 2 h 6858000"/>
              <a:gd name="connsiteX2" fmla="*/ 6283325 w 6283325"/>
              <a:gd name="connsiteY2" fmla="*/ 2 h 6858000"/>
              <a:gd name="connsiteX3" fmla="*/ 6283325 w 6283325"/>
              <a:gd name="connsiteY3" fmla="*/ 3429000 h 6858000"/>
              <a:gd name="connsiteX4" fmla="*/ 6283325 w 6283325"/>
              <a:gd name="connsiteY4" fmla="*/ 6857998 h 6858000"/>
              <a:gd name="connsiteX5" fmla="*/ 0 w 6283325"/>
              <a:gd name="connsiteY5" fmla="*/ 6857998 h 6858000"/>
              <a:gd name="connsiteX6" fmla="*/ 0 w 6283325"/>
              <a:gd name="connsiteY6" fmla="*/ 3429000 h 6858000"/>
              <a:gd name="connsiteX0" fmla="*/ 0 w 6283325"/>
              <a:gd name="connsiteY0" fmla="*/ 3428998 h 6857996"/>
              <a:gd name="connsiteX1" fmla="*/ 0 w 6283325"/>
              <a:gd name="connsiteY1" fmla="*/ 0 h 6857996"/>
              <a:gd name="connsiteX2" fmla="*/ 6283325 w 6283325"/>
              <a:gd name="connsiteY2" fmla="*/ 0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3399448 w 6283325"/>
              <a:gd name="connsiteY3" fmla="*/ 3417275 h 6857996"/>
              <a:gd name="connsiteX4" fmla="*/ 6283325 w 6283325"/>
              <a:gd name="connsiteY4" fmla="*/ 6857996 h 6857996"/>
              <a:gd name="connsiteX5" fmla="*/ 0 w 6283325"/>
              <a:gd name="connsiteY5" fmla="*/ 6857996 h 6857996"/>
              <a:gd name="connsiteX6" fmla="*/ 0 w 6283325"/>
              <a:gd name="connsiteY6" fmla="*/ 3428998 h 6857996"/>
              <a:gd name="connsiteX0" fmla="*/ 0 w 5919910"/>
              <a:gd name="connsiteY0" fmla="*/ 3428998 h 6881442"/>
              <a:gd name="connsiteX1" fmla="*/ 0 w 5919910"/>
              <a:gd name="connsiteY1" fmla="*/ 0 h 6881442"/>
              <a:gd name="connsiteX2" fmla="*/ 5919910 w 5919910"/>
              <a:gd name="connsiteY2" fmla="*/ 11723 h 6881442"/>
              <a:gd name="connsiteX3" fmla="*/ 3399448 w 5919910"/>
              <a:gd name="connsiteY3" fmla="*/ 3417275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81442"/>
              <a:gd name="connsiteX1" fmla="*/ 0 w 5919910"/>
              <a:gd name="connsiteY1" fmla="*/ 0 h 6881442"/>
              <a:gd name="connsiteX2" fmla="*/ 5919910 w 5919910"/>
              <a:gd name="connsiteY2" fmla="*/ 11723 h 6881442"/>
              <a:gd name="connsiteX3" fmla="*/ 3415079 w 5919910"/>
              <a:gd name="connsiteY3" fmla="*/ 3421183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81442"/>
              <a:gd name="connsiteX1" fmla="*/ 0 w 5919910"/>
              <a:gd name="connsiteY1" fmla="*/ 0 h 6881442"/>
              <a:gd name="connsiteX2" fmla="*/ 5919910 w 5919910"/>
              <a:gd name="connsiteY2" fmla="*/ 11723 h 6881442"/>
              <a:gd name="connsiteX3" fmla="*/ 3415079 w 5919910"/>
              <a:gd name="connsiteY3" fmla="*/ 3421183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052402"/>
              <a:gd name="connsiteY0" fmla="*/ 3428998 h 6865811"/>
              <a:gd name="connsiteX1" fmla="*/ 0 w 5052402"/>
              <a:gd name="connsiteY1" fmla="*/ 0 h 6865811"/>
              <a:gd name="connsiteX2" fmla="*/ 4720248 w 5052402"/>
              <a:gd name="connsiteY2" fmla="*/ 0 h 6865811"/>
              <a:gd name="connsiteX3" fmla="*/ 3422894 w 5052402"/>
              <a:gd name="connsiteY3" fmla="*/ 3421183 h 6865811"/>
              <a:gd name="connsiteX4" fmla="*/ 5052402 w 5052402"/>
              <a:gd name="connsiteY4" fmla="*/ 6865811 h 6865811"/>
              <a:gd name="connsiteX5" fmla="*/ 0 w 5052402"/>
              <a:gd name="connsiteY5" fmla="*/ 6857996 h 6865811"/>
              <a:gd name="connsiteX6" fmla="*/ 0 w 5052402"/>
              <a:gd name="connsiteY6" fmla="*/ 3428998 h 6865811"/>
              <a:gd name="connsiteX0" fmla="*/ 0 w 5052402"/>
              <a:gd name="connsiteY0" fmla="*/ 3464168 h 6900981"/>
              <a:gd name="connsiteX1" fmla="*/ 0 w 5052402"/>
              <a:gd name="connsiteY1" fmla="*/ 35170 h 6900981"/>
              <a:gd name="connsiteX2" fmla="*/ 4724156 w 5052402"/>
              <a:gd name="connsiteY2" fmla="*/ 0 h 6900981"/>
              <a:gd name="connsiteX3" fmla="*/ 3422894 w 5052402"/>
              <a:gd name="connsiteY3" fmla="*/ 3456353 h 6900981"/>
              <a:gd name="connsiteX4" fmla="*/ 5052402 w 5052402"/>
              <a:gd name="connsiteY4" fmla="*/ 6900981 h 6900981"/>
              <a:gd name="connsiteX5" fmla="*/ 0 w 5052402"/>
              <a:gd name="connsiteY5" fmla="*/ 6893166 h 6900981"/>
              <a:gd name="connsiteX6" fmla="*/ 0 w 5052402"/>
              <a:gd name="connsiteY6" fmla="*/ 3464168 h 6900981"/>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220309"/>
              <a:gd name="connsiteY0" fmla="*/ 3428999 h 6865812"/>
              <a:gd name="connsiteX1" fmla="*/ 0 w 5220309"/>
              <a:gd name="connsiteY1" fmla="*/ 1 h 6865812"/>
              <a:gd name="connsiteX2" fmla="*/ 4720249 w 5220309"/>
              <a:gd name="connsiteY2" fmla="*/ 0 h 6865812"/>
              <a:gd name="connsiteX3" fmla="*/ 3422894 w 5220309"/>
              <a:gd name="connsiteY3" fmla="*/ 3421184 h 6865812"/>
              <a:gd name="connsiteX4" fmla="*/ 3960381 w 5220309"/>
              <a:gd name="connsiteY4" fmla="*/ 5486399 h 6865812"/>
              <a:gd name="connsiteX5" fmla="*/ 5052402 w 5220309"/>
              <a:gd name="connsiteY5" fmla="*/ 6865812 h 6865812"/>
              <a:gd name="connsiteX6" fmla="*/ 0 w 5220309"/>
              <a:gd name="connsiteY6" fmla="*/ 6857997 h 6865812"/>
              <a:gd name="connsiteX7" fmla="*/ 0 w 5220309"/>
              <a:gd name="connsiteY7" fmla="*/ 3428999 h 6865812"/>
              <a:gd name="connsiteX0" fmla="*/ 0 w 5275557"/>
              <a:gd name="connsiteY0" fmla="*/ 3428999 h 6865812"/>
              <a:gd name="connsiteX1" fmla="*/ 0 w 5275557"/>
              <a:gd name="connsiteY1" fmla="*/ 1 h 6865812"/>
              <a:gd name="connsiteX2" fmla="*/ 4720249 w 5275557"/>
              <a:gd name="connsiteY2" fmla="*/ 0 h 6865812"/>
              <a:gd name="connsiteX3" fmla="*/ 3422894 w 5275557"/>
              <a:gd name="connsiteY3" fmla="*/ 3421184 h 6865812"/>
              <a:gd name="connsiteX4" fmla="*/ 3960381 w 5275557"/>
              <a:gd name="connsiteY4" fmla="*/ 5486399 h 6865812"/>
              <a:gd name="connsiteX5" fmla="*/ 4341886 w 5275557"/>
              <a:gd name="connsiteY5" fmla="*/ 5916349 h 6865812"/>
              <a:gd name="connsiteX6" fmla="*/ 5052402 w 5275557"/>
              <a:gd name="connsiteY6" fmla="*/ 6865812 h 6865812"/>
              <a:gd name="connsiteX7" fmla="*/ 0 w 5275557"/>
              <a:gd name="connsiteY7" fmla="*/ 6857997 h 6865812"/>
              <a:gd name="connsiteX8" fmla="*/ 0 w 5275557"/>
              <a:gd name="connsiteY8" fmla="*/ 3428999 h 6865812"/>
              <a:gd name="connsiteX0" fmla="*/ 0 w 5259434"/>
              <a:gd name="connsiteY0" fmla="*/ 3428999 h 6865812"/>
              <a:gd name="connsiteX1" fmla="*/ 0 w 5259434"/>
              <a:gd name="connsiteY1" fmla="*/ 1 h 6865812"/>
              <a:gd name="connsiteX2" fmla="*/ 4720249 w 5259434"/>
              <a:gd name="connsiteY2" fmla="*/ 0 h 6865812"/>
              <a:gd name="connsiteX3" fmla="*/ 3422894 w 5259434"/>
              <a:gd name="connsiteY3" fmla="*/ 3421184 h 6865812"/>
              <a:gd name="connsiteX4" fmla="*/ 3960381 w 5259434"/>
              <a:gd name="connsiteY4" fmla="*/ 5486399 h 6865812"/>
              <a:gd name="connsiteX5" fmla="*/ 4202607 w 5259434"/>
              <a:gd name="connsiteY5" fmla="*/ 5934516 h 6865812"/>
              <a:gd name="connsiteX6" fmla="*/ 5052402 w 5259434"/>
              <a:gd name="connsiteY6" fmla="*/ 6865812 h 6865812"/>
              <a:gd name="connsiteX7" fmla="*/ 0 w 5259434"/>
              <a:gd name="connsiteY7" fmla="*/ 6857997 h 6865812"/>
              <a:gd name="connsiteX8" fmla="*/ 0 w 5259434"/>
              <a:gd name="connsiteY8"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4202607 w 5052402"/>
              <a:gd name="connsiteY5" fmla="*/ 5934516 h 6865812"/>
              <a:gd name="connsiteX6" fmla="*/ 5052402 w 5052402"/>
              <a:gd name="connsiteY6" fmla="*/ 6865812 h 6865812"/>
              <a:gd name="connsiteX7" fmla="*/ 0 w 5052402"/>
              <a:gd name="connsiteY7" fmla="*/ 6857997 h 6865812"/>
              <a:gd name="connsiteX8" fmla="*/ 0 w 5052402"/>
              <a:gd name="connsiteY8"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4039105 w 5052402"/>
              <a:gd name="connsiteY5" fmla="*/ 5728624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93770 w 5052402"/>
              <a:gd name="connsiteY5" fmla="*/ 5813403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93770 w 5052402"/>
              <a:gd name="connsiteY5" fmla="*/ 5813403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4347942 w 5052402"/>
              <a:gd name="connsiteY3" fmla="*/ 448116 h 6865812"/>
              <a:gd name="connsiteX4" fmla="*/ 3422894 w 5052402"/>
              <a:gd name="connsiteY4" fmla="*/ 3421184 h 6865812"/>
              <a:gd name="connsiteX5" fmla="*/ 3966436 w 5052402"/>
              <a:gd name="connsiteY5" fmla="*/ 5498511 h 6865812"/>
              <a:gd name="connsiteX6" fmla="*/ 3893770 w 5052402"/>
              <a:gd name="connsiteY6" fmla="*/ 5813403 h 6865812"/>
              <a:gd name="connsiteX7" fmla="*/ 4202607 w 5052402"/>
              <a:gd name="connsiteY7" fmla="*/ 5934516 h 6865812"/>
              <a:gd name="connsiteX8" fmla="*/ 5052402 w 5052402"/>
              <a:gd name="connsiteY8" fmla="*/ 6865812 h 6865812"/>
              <a:gd name="connsiteX9" fmla="*/ 0 w 5052402"/>
              <a:gd name="connsiteY9" fmla="*/ 6857997 h 6865812"/>
              <a:gd name="connsiteX10" fmla="*/ 0 w 5052402"/>
              <a:gd name="connsiteY10" fmla="*/ 3428999 h 6865812"/>
              <a:gd name="connsiteX0" fmla="*/ 0 w 5052402"/>
              <a:gd name="connsiteY0" fmla="*/ 3428999 h 6865812"/>
              <a:gd name="connsiteX1" fmla="*/ 0 w 5052402"/>
              <a:gd name="connsiteY1" fmla="*/ 1 h 6865812"/>
              <a:gd name="connsiteX2" fmla="*/ 4720249 w 5052402"/>
              <a:gd name="connsiteY2" fmla="*/ 0 h 6865812"/>
              <a:gd name="connsiteX3" fmla="*/ 4565944 w 5052402"/>
              <a:gd name="connsiteY3" fmla="*/ 169557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48369 h 6885182"/>
              <a:gd name="connsiteX1" fmla="*/ 0 w 5052402"/>
              <a:gd name="connsiteY1" fmla="*/ 19371 h 6885182"/>
              <a:gd name="connsiteX2" fmla="*/ 4532525 w 5052402"/>
              <a:gd name="connsiteY2" fmla="*/ 13315 h 6885182"/>
              <a:gd name="connsiteX3" fmla="*/ 4311608 w 5052402"/>
              <a:gd name="connsiteY3" fmla="*/ 140482 h 6885182"/>
              <a:gd name="connsiteX4" fmla="*/ 4347942 w 5052402"/>
              <a:gd name="connsiteY4" fmla="*/ 467486 h 6885182"/>
              <a:gd name="connsiteX5" fmla="*/ 3422894 w 5052402"/>
              <a:gd name="connsiteY5" fmla="*/ 3440554 h 6885182"/>
              <a:gd name="connsiteX6" fmla="*/ 3966436 w 5052402"/>
              <a:gd name="connsiteY6" fmla="*/ 5517881 h 6885182"/>
              <a:gd name="connsiteX7" fmla="*/ 3893770 w 5052402"/>
              <a:gd name="connsiteY7" fmla="*/ 5832773 h 6885182"/>
              <a:gd name="connsiteX8" fmla="*/ 4202607 w 5052402"/>
              <a:gd name="connsiteY8" fmla="*/ 5953886 h 6885182"/>
              <a:gd name="connsiteX9" fmla="*/ 5052402 w 5052402"/>
              <a:gd name="connsiteY9" fmla="*/ 6885182 h 6885182"/>
              <a:gd name="connsiteX10" fmla="*/ 0 w 5052402"/>
              <a:gd name="connsiteY10" fmla="*/ 6877367 h 6885182"/>
              <a:gd name="connsiteX11" fmla="*/ 0 w 5052402"/>
              <a:gd name="connsiteY11" fmla="*/ 3448369 h 6885182"/>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906071 w 5052402"/>
              <a:gd name="connsiteY7" fmla="*/ 58235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504566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504566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4703" h="6871867">
                <a:moveTo>
                  <a:pt x="0" y="3435054"/>
                </a:moveTo>
                <a:lnTo>
                  <a:pt x="0" y="6056"/>
                </a:lnTo>
                <a:lnTo>
                  <a:pt x="4569429" y="0"/>
                </a:lnTo>
                <a:cubicBezTo>
                  <a:pt x="4480297" y="10092"/>
                  <a:pt x="4384195" y="36269"/>
                  <a:pt x="4323909" y="114866"/>
                </a:cubicBezTo>
                <a:cubicBezTo>
                  <a:pt x="4263814" y="201854"/>
                  <a:pt x="4266137" y="338083"/>
                  <a:pt x="4360244" y="450071"/>
                </a:cubicBezTo>
                <a:cubicBezTo>
                  <a:pt x="3824754" y="1300845"/>
                  <a:pt x="3425922" y="1998111"/>
                  <a:pt x="3422894" y="3427239"/>
                </a:cubicBezTo>
                <a:cubicBezTo>
                  <a:pt x="3459751" y="4323472"/>
                  <a:pt x="3698952" y="4930461"/>
                  <a:pt x="3970537" y="5504566"/>
                </a:cubicBezTo>
                <a:cubicBezTo>
                  <a:pt x="3848802" y="5601186"/>
                  <a:pt x="3865700" y="5748872"/>
                  <a:pt x="3906071" y="5823558"/>
                </a:cubicBezTo>
                <a:cubicBezTo>
                  <a:pt x="3946442" y="5898244"/>
                  <a:pt x="4041925" y="5981154"/>
                  <a:pt x="4210808" y="5940571"/>
                </a:cubicBezTo>
                <a:cubicBezTo>
                  <a:pt x="4314084" y="6064495"/>
                  <a:pt x="4576655" y="6470175"/>
                  <a:pt x="5064703" y="6871867"/>
                </a:cubicBezTo>
                <a:lnTo>
                  <a:pt x="0" y="6864052"/>
                </a:lnTo>
                <a:lnTo>
                  <a:pt x="0" y="3435054"/>
                </a:lnTo>
                <a:close/>
              </a:path>
            </a:pathLst>
          </a:custGeom>
        </p:spPr>
        <p:txBody>
          <a:bodyPr/>
          <a:lstStyle/>
          <a:p>
            <a:r>
              <a:rPr lang="en-US"/>
              <a:t>Click icon to add picture</a:t>
            </a:r>
          </a:p>
        </p:txBody>
      </p:sp>
    </p:spTree>
    <p:extLst>
      <p:ext uri="{BB962C8B-B14F-4D97-AF65-F5344CB8AC3E}">
        <p14:creationId xmlns:p14="http://schemas.microsoft.com/office/powerpoint/2010/main" val="1448730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7180" r="30513"/>
          <a:stretch/>
        </p:blipFill>
        <p:spPr>
          <a:xfrm>
            <a:off x="4532923" y="0"/>
            <a:ext cx="3938955" cy="6858000"/>
          </a:xfrm>
          <a:prstGeom prst="rect">
            <a:avLst/>
          </a:prstGeom>
        </p:spPr>
      </p:pic>
      <p:sp>
        <p:nvSpPr>
          <p:cNvPr id="8" name="Picture Placeholder 21"/>
          <p:cNvSpPr>
            <a:spLocks noGrp="1"/>
          </p:cNvSpPr>
          <p:nvPr>
            <p:ph type="pic" sz="quarter" idx="15"/>
          </p:nvPr>
        </p:nvSpPr>
        <p:spPr>
          <a:xfrm>
            <a:off x="1" y="-6055"/>
            <a:ext cx="6752937" cy="6871867"/>
          </a:xfrm>
          <a:custGeom>
            <a:avLst/>
            <a:gdLst>
              <a:gd name="connsiteX0" fmla="*/ 0 w 6283325"/>
              <a:gd name="connsiteY0" fmla="*/ 3429000 h 6858000"/>
              <a:gd name="connsiteX1" fmla="*/ 0 w 6283325"/>
              <a:gd name="connsiteY1" fmla="*/ 2 h 6858000"/>
              <a:gd name="connsiteX2" fmla="*/ 6283325 w 6283325"/>
              <a:gd name="connsiteY2" fmla="*/ 2 h 6858000"/>
              <a:gd name="connsiteX3" fmla="*/ 6283325 w 6283325"/>
              <a:gd name="connsiteY3" fmla="*/ 3429000 h 6858000"/>
              <a:gd name="connsiteX4" fmla="*/ 6283325 w 6283325"/>
              <a:gd name="connsiteY4" fmla="*/ 6857998 h 6858000"/>
              <a:gd name="connsiteX5" fmla="*/ 0 w 6283325"/>
              <a:gd name="connsiteY5" fmla="*/ 6857998 h 6858000"/>
              <a:gd name="connsiteX6" fmla="*/ 0 w 6283325"/>
              <a:gd name="connsiteY6" fmla="*/ 3429000 h 6858000"/>
              <a:gd name="connsiteX0" fmla="*/ 0 w 6283325"/>
              <a:gd name="connsiteY0" fmla="*/ 3428998 h 6857996"/>
              <a:gd name="connsiteX1" fmla="*/ 0 w 6283325"/>
              <a:gd name="connsiteY1" fmla="*/ 0 h 6857996"/>
              <a:gd name="connsiteX2" fmla="*/ 6283325 w 6283325"/>
              <a:gd name="connsiteY2" fmla="*/ 0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3399448 w 6283325"/>
              <a:gd name="connsiteY3" fmla="*/ 3417275 h 6857996"/>
              <a:gd name="connsiteX4" fmla="*/ 6283325 w 6283325"/>
              <a:gd name="connsiteY4" fmla="*/ 6857996 h 6857996"/>
              <a:gd name="connsiteX5" fmla="*/ 0 w 6283325"/>
              <a:gd name="connsiteY5" fmla="*/ 6857996 h 6857996"/>
              <a:gd name="connsiteX6" fmla="*/ 0 w 6283325"/>
              <a:gd name="connsiteY6" fmla="*/ 3428998 h 6857996"/>
              <a:gd name="connsiteX0" fmla="*/ 0 w 5919910"/>
              <a:gd name="connsiteY0" fmla="*/ 3428998 h 6881442"/>
              <a:gd name="connsiteX1" fmla="*/ 0 w 5919910"/>
              <a:gd name="connsiteY1" fmla="*/ 0 h 6881442"/>
              <a:gd name="connsiteX2" fmla="*/ 5919910 w 5919910"/>
              <a:gd name="connsiteY2" fmla="*/ 11723 h 6881442"/>
              <a:gd name="connsiteX3" fmla="*/ 3399448 w 5919910"/>
              <a:gd name="connsiteY3" fmla="*/ 3417275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81442"/>
              <a:gd name="connsiteX1" fmla="*/ 0 w 5919910"/>
              <a:gd name="connsiteY1" fmla="*/ 0 h 6881442"/>
              <a:gd name="connsiteX2" fmla="*/ 5919910 w 5919910"/>
              <a:gd name="connsiteY2" fmla="*/ 11723 h 6881442"/>
              <a:gd name="connsiteX3" fmla="*/ 3415079 w 5919910"/>
              <a:gd name="connsiteY3" fmla="*/ 3421183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81442"/>
              <a:gd name="connsiteX1" fmla="*/ 0 w 5919910"/>
              <a:gd name="connsiteY1" fmla="*/ 0 h 6881442"/>
              <a:gd name="connsiteX2" fmla="*/ 5919910 w 5919910"/>
              <a:gd name="connsiteY2" fmla="*/ 11723 h 6881442"/>
              <a:gd name="connsiteX3" fmla="*/ 3415079 w 5919910"/>
              <a:gd name="connsiteY3" fmla="*/ 3421183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052402"/>
              <a:gd name="connsiteY0" fmla="*/ 3428998 h 6865811"/>
              <a:gd name="connsiteX1" fmla="*/ 0 w 5052402"/>
              <a:gd name="connsiteY1" fmla="*/ 0 h 6865811"/>
              <a:gd name="connsiteX2" fmla="*/ 4720248 w 5052402"/>
              <a:gd name="connsiteY2" fmla="*/ 0 h 6865811"/>
              <a:gd name="connsiteX3" fmla="*/ 3422894 w 5052402"/>
              <a:gd name="connsiteY3" fmla="*/ 3421183 h 6865811"/>
              <a:gd name="connsiteX4" fmla="*/ 5052402 w 5052402"/>
              <a:gd name="connsiteY4" fmla="*/ 6865811 h 6865811"/>
              <a:gd name="connsiteX5" fmla="*/ 0 w 5052402"/>
              <a:gd name="connsiteY5" fmla="*/ 6857996 h 6865811"/>
              <a:gd name="connsiteX6" fmla="*/ 0 w 5052402"/>
              <a:gd name="connsiteY6" fmla="*/ 3428998 h 6865811"/>
              <a:gd name="connsiteX0" fmla="*/ 0 w 5052402"/>
              <a:gd name="connsiteY0" fmla="*/ 3464168 h 6900981"/>
              <a:gd name="connsiteX1" fmla="*/ 0 w 5052402"/>
              <a:gd name="connsiteY1" fmla="*/ 35170 h 6900981"/>
              <a:gd name="connsiteX2" fmla="*/ 4724156 w 5052402"/>
              <a:gd name="connsiteY2" fmla="*/ 0 h 6900981"/>
              <a:gd name="connsiteX3" fmla="*/ 3422894 w 5052402"/>
              <a:gd name="connsiteY3" fmla="*/ 3456353 h 6900981"/>
              <a:gd name="connsiteX4" fmla="*/ 5052402 w 5052402"/>
              <a:gd name="connsiteY4" fmla="*/ 6900981 h 6900981"/>
              <a:gd name="connsiteX5" fmla="*/ 0 w 5052402"/>
              <a:gd name="connsiteY5" fmla="*/ 6893166 h 6900981"/>
              <a:gd name="connsiteX6" fmla="*/ 0 w 5052402"/>
              <a:gd name="connsiteY6" fmla="*/ 3464168 h 6900981"/>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220309"/>
              <a:gd name="connsiteY0" fmla="*/ 3428999 h 6865812"/>
              <a:gd name="connsiteX1" fmla="*/ 0 w 5220309"/>
              <a:gd name="connsiteY1" fmla="*/ 1 h 6865812"/>
              <a:gd name="connsiteX2" fmla="*/ 4720249 w 5220309"/>
              <a:gd name="connsiteY2" fmla="*/ 0 h 6865812"/>
              <a:gd name="connsiteX3" fmla="*/ 3422894 w 5220309"/>
              <a:gd name="connsiteY3" fmla="*/ 3421184 h 6865812"/>
              <a:gd name="connsiteX4" fmla="*/ 3960381 w 5220309"/>
              <a:gd name="connsiteY4" fmla="*/ 5486399 h 6865812"/>
              <a:gd name="connsiteX5" fmla="*/ 5052402 w 5220309"/>
              <a:gd name="connsiteY5" fmla="*/ 6865812 h 6865812"/>
              <a:gd name="connsiteX6" fmla="*/ 0 w 5220309"/>
              <a:gd name="connsiteY6" fmla="*/ 6857997 h 6865812"/>
              <a:gd name="connsiteX7" fmla="*/ 0 w 5220309"/>
              <a:gd name="connsiteY7" fmla="*/ 3428999 h 6865812"/>
              <a:gd name="connsiteX0" fmla="*/ 0 w 5275557"/>
              <a:gd name="connsiteY0" fmla="*/ 3428999 h 6865812"/>
              <a:gd name="connsiteX1" fmla="*/ 0 w 5275557"/>
              <a:gd name="connsiteY1" fmla="*/ 1 h 6865812"/>
              <a:gd name="connsiteX2" fmla="*/ 4720249 w 5275557"/>
              <a:gd name="connsiteY2" fmla="*/ 0 h 6865812"/>
              <a:gd name="connsiteX3" fmla="*/ 3422894 w 5275557"/>
              <a:gd name="connsiteY3" fmla="*/ 3421184 h 6865812"/>
              <a:gd name="connsiteX4" fmla="*/ 3960381 w 5275557"/>
              <a:gd name="connsiteY4" fmla="*/ 5486399 h 6865812"/>
              <a:gd name="connsiteX5" fmla="*/ 4341886 w 5275557"/>
              <a:gd name="connsiteY5" fmla="*/ 5916349 h 6865812"/>
              <a:gd name="connsiteX6" fmla="*/ 5052402 w 5275557"/>
              <a:gd name="connsiteY6" fmla="*/ 6865812 h 6865812"/>
              <a:gd name="connsiteX7" fmla="*/ 0 w 5275557"/>
              <a:gd name="connsiteY7" fmla="*/ 6857997 h 6865812"/>
              <a:gd name="connsiteX8" fmla="*/ 0 w 5275557"/>
              <a:gd name="connsiteY8" fmla="*/ 3428999 h 6865812"/>
              <a:gd name="connsiteX0" fmla="*/ 0 w 5259434"/>
              <a:gd name="connsiteY0" fmla="*/ 3428999 h 6865812"/>
              <a:gd name="connsiteX1" fmla="*/ 0 w 5259434"/>
              <a:gd name="connsiteY1" fmla="*/ 1 h 6865812"/>
              <a:gd name="connsiteX2" fmla="*/ 4720249 w 5259434"/>
              <a:gd name="connsiteY2" fmla="*/ 0 h 6865812"/>
              <a:gd name="connsiteX3" fmla="*/ 3422894 w 5259434"/>
              <a:gd name="connsiteY3" fmla="*/ 3421184 h 6865812"/>
              <a:gd name="connsiteX4" fmla="*/ 3960381 w 5259434"/>
              <a:gd name="connsiteY4" fmla="*/ 5486399 h 6865812"/>
              <a:gd name="connsiteX5" fmla="*/ 4202607 w 5259434"/>
              <a:gd name="connsiteY5" fmla="*/ 5934516 h 6865812"/>
              <a:gd name="connsiteX6" fmla="*/ 5052402 w 5259434"/>
              <a:gd name="connsiteY6" fmla="*/ 6865812 h 6865812"/>
              <a:gd name="connsiteX7" fmla="*/ 0 w 5259434"/>
              <a:gd name="connsiteY7" fmla="*/ 6857997 h 6865812"/>
              <a:gd name="connsiteX8" fmla="*/ 0 w 5259434"/>
              <a:gd name="connsiteY8"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4202607 w 5052402"/>
              <a:gd name="connsiteY5" fmla="*/ 5934516 h 6865812"/>
              <a:gd name="connsiteX6" fmla="*/ 5052402 w 5052402"/>
              <a:gd name="connsiteY6" fmla="*/ 6865812 h 6865812"/>
              <a:gd name="connsiteX7" fmla="*/ 0 w 5052402"/>
              <a:gd name="connsiteY7" fmla="*/ 6857997 h 6865812"/>
              <a:gd name="connsiteX8" fmla="*/ 0 w 5052402"/>
              <a:gd name="connsiteY8"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4039105 w 5052402"/>
              <a:gd name="connsiteY5" fmla="*/ 5728624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93770 w 5052402"/>
              <a:gd name="connsiteY5" fmla="*/ 5813403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93770 w 5052402"/>
              <a:gd name="connsiteY5" fmla="*/ 5813403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4347942 w 5052402"/>
              <a:gd name="connsiteY3" fmla="*/ 448116 h 6865812"/>
              <a:gd name="connsiteX4" fmla="*/ 3422894 w 5052402"/>
              <a:gd name="connsiteY4" fmla="*/ 3421184 h 6865812"/>
              <a:gd name="connsiteX5" fmla="*/ 3966436 w 5052402"/>
              <a:gd name="connsiteY5" fmla="*/ 5498511 h 6865812"/>
              <a:gd name="connsiteX6" fmla="*/ 3893770 w 5052402"/>
              <a:gd name="connsiteY6" fmla="*/ 5813403 h 6865812"/>
              <a:gd name="connsiteX7" fmla="*/ 4202607 w 5052402"/>
              <a:gd name="connsiteY7" fmla="*/ 5934516 h 6865812"/>
              <a:gd name="connsiteX8" fmla="*/ 5052402 w 5052402"/>
              <a:gd name="connsiteY8" fmla="*/ 6865812 h 6865812"/>
              <a:gd name="connsiteX9" fmla="*/ 0 w 5052402"/>
              <a:gd name="connsiteY9" fmla="*/ 6857997 h 6865812"/>
              <a:gd name="connsiteX10" fmla="*/ 0 w 5052402"/>
              <a:gd name="connsiteY10" fmla="*/ 3428999 h 6865812"/>
              <a:gd name="connsiteX0" fmla="*/ 0 w 5052402"/>
              <a:gd name="connsiteY0" fmla="*/ 3428999 h 6865812"/>
              <a:gd name="connsiteX1" fmla="*/ 0 w 5052402"/>
              <a:gd name="connsiteY1" fmla="*/ 1 h 6865812"/>
              <a:gd name="connsiteX2" fmla="*/ 4720249 w 5052402"/>
              <a:gd name="connsiteY2" fmla="*/ 0 h 6865812"/>
              <a:gd name="connsiteX3" fmla="*/ 4565944 w 5052402"/>
              <a:gd name="connsiteY3" fmla="*/ 169557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48369 h 6885182"/>
              <a:gd name="connsiteX1" fmla="*/ 0 w 5052402"/>
              <a:gd name="connsiteY1" fmla="*/ 19371 h 6885182"/>
              <a:gd name="connsiteX2" fmla="*/ 4532525 w 5052402"/>
              <a:gd name="connsiteY2" fmla="*/ 13315 h 6885182"/>
              <a:gd name="connsiteX3" fmla="*/ 4311608 w 5052402"/>
              <a:gd name="connsiteY3" fmla="*/ 140482 h 6885182"/>
              <a:gd name="connsiteX4" fmla="*/ 4347942 w 5052402"/>
              <a:gd name="connsiteY4" fmla="*/ 467486 h 6885182"/>
              <a:gd name="connsiteX5" fmla="*/ 3422894 w 5052402"/>
              <a:gd name="connsiteY5" fmla="*/ 3440554 h 6885182"/>
              <a:gd name="connsiteX6" fmla="*/ 3966436 w 5052402"/>
              <a:gd name="connsiteY6" fmla="*/ 5517881 h 6885182"/>
              <a:gd name="connsiteX7" fmla="*/ 3893770 w 5052402"/>
              <a:gd name="connsiteY7" fmla="*/ 5832773 h 6885182"/>
              <a:gd name="connsiteX8" fmla="*/ 4202607 w 5052402"/>
              <a:gd name="connsiteY8" fmla="*/ 5953886 h 6885182"/>
              <a:gd name="connsiteX9" fmla="*/ 5052402 w 5052402"/>
              <a:gd name="connsiteY9" fmla="*/ 6885182 h 6885182"/>
              <a:gd name="connsiteX10" fmla="*/ 0 w 5052402"/>
              <a:gd name="connsiteY10" fmla="*/ 6877367 h 6885182"/>
              <a:gd name="connsiteX11" fmla="*/ 0 w 5052402"/>
              <a:gd name="connsiteY11" fmla="*/ 3448369 h 6885182"/>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906071 w 5052402"/>
              <a:gd name="connsiteY7" fmla="*/ 58235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504566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504566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4703" h="6871867">
                <a:moveTo>
                  <a:pt x="0" y="3435054"/>
                </a:moveTo>
                <a:lnTo>
                  <a:pt x="0" y="6056"/>
                </a:lnTo>
                <a:lnTo>
                  <a:pt x="4569429" y="0"/>
                </a:lnTo>
                <a:cubicBezTo>
                  <a:pt x="4480297" y="10092"/>
                  <a:pt x="4384195" y="36269"/>
                  <a:pt x="4323909" y="114866"/>
                </a:cubicBezTo>
                <a:cubicBezTo>
                  <a:pt x="4263814" y="201854"/>
                  <a:pt x="4266137" y="338083"/>
                  <a:pt x="4360244" y="450071"/>
                </a:cubicBezTo>
                <a:cubicBezTo>
                  <a:pt x="3824754" y="1300845"/>
                  <a:pt x="3425922" y="1998111"/>
                  <a:pt x="3422894" y="3427239"/>
                </a:cubicBezTo>
                <a:cubicBezTo>
                  <a:pt x="3459751" y="4323472"/>
                  <a:pt x="3698952" y="4930461"/>
                  <a:pt x="3970537" y="5504566"/>
                </a:cubicBezTo>
                <a:cubicBezTo>
                  <a:pt x="3848802" y="5601186"/>
                  <a:pt x="3865700" y="5748872"/>
                  <a:pt x="3906071" y="5823558"/>
                </a:cubicBezTo>
                <a:cubicBezTo>
                  <a:pt x="3946442" y="5898244"/>
                  <a:pt x="4041925" y="5981154"/>
                  <a:pt x="4210808" y="5940571"/>
                </a:cubicBezTo>
                <a:cubicBezTo>
                  <a:pt x="4314084" y="6064495"/>
                  <a:pt x="4576655" y="6470175"/>
                  <a:pt x="5064703" y="6871867"/>
                </a:cubicBezTo>
                <a:lnTo>
                  <a:pt x="0" y="6864052"/>
                </a:lnTo>
                <a:lnTo>
                  <a:pt x="0" y="3435054"/>
                </a:lnTo>
                <a:close/>
              </a:path>
            </a:pathLst>
          </a:custGeom>
        </p:spPr>
        <p:txBody>
          <a:bodyPr/>
          <a:lstStyle/>
          <a:p>
            <a:r>
              <a:rPr lang="en-US"/>
              <a:t>Click icon to add picture</a:t>
            </a:r>
          </a:p>
        </p:txBody>
      </p:sp>
      <p:sp>
        <p:nvSpPr>
          <p:cNvPr id="9" name="Title 1"/>
          <p:cNvSpPr>
            <a:spLocks noGrp="1"/>
          </p:cNvSpPr>
          <p:nvPr>
            <p:ph type="ctrTitle"/>
          </p:nvPr>
        </p:nvSpPr>
        <p:spPr>
          <a:xfrm>
            <a:off x="6033477" y="1172309"/>
            <a:ext cx="5580185" cy="2536945"/>
          </a:xfrm>
        </p:spPr>
        <p:txBody>
          <a:bodyPr anchor="b">
            <a:normAutofit/>
          </a:bodyPr>
          <a:lstStyle>
            <a:lvl1pPr algn="r">
              <a:defRPr sz="4400" b="1">
                <a:solidFill>
                  <a:schemeClr val="accent1"/>
                </a:solidFill>
              </a:defRPr>
            </a:lvl1pPr>
          </a:lstStyle>
          <a:p>
            <a:r>
              <a:rPr lang="en-US"/>
              <a:t>Click to edit Master title style</a:t>
            </a:r>
            <a:endParaRPr lang="en-US" dirty="0"/>
          </a:p>
        </p:txBody>
      </p:sp>
      <p:sp>
        <p:nvSpPr>
          <p:cNvPr id="10" name="Subtitle 2"/>
          <p:cNvSpPr>
            <a:spLocks noGrp="1"/>
          </p:cNvSpPr>
          <p:nvPr>
            <p:ph type="subTitle" idx="1"/>
          </p:nvPr>
        </p:nvSpPr>
        <p:spPr>
          <a:xfrm>
            <a:off x="6033477" y="3801329"/>
            <a:ext cx="5580185" cy="1016854"/>
          </a:xfrm>
        </p:spPr>
        <p:txBody>
          <a:bodyPr>
            <a:normAutofit/>
          </a:bodyPr>
          <a:lstStyle>
            <a:lvl1pPr marL="0" indent="0" algn="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31669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3877" y="365126"/>
            <a:ext cx="11009923" cy="1088537"/>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343877" y="2157046"/>
            <a:ext cx="11009923" cy="38825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C912F9B5-D737-5746-B22A-721710C1C3A7}" type="slidenum">
              <a:rPr lang="en-US" smtClean="0"/>
              <a:t>‹#›</a:t>
            </a:fld>
            <a:endParaRPr lang="en-US"/>
          </a:p>
        </p:txBody>
      </p:sp>
      <p:sp>
        <p:nvSpPr>
          <p:cNvPr id="8"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Tree>
    <p:extLst>
      <p:ext uri="{BB962C8B-B14F-4D97-AF65-F5344CB8AC3E}">
        <p14:creationId xmlns:p14="http://schemas.microsoft.com/office/powerpoint/2010/main" val="1644043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No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912F9B5-D737-5746-B22A-721710C1C3A7}" type="slidenum">
              <a:rPr lang="en-US" smtClean="0"/>
              <a:pPr/>
              <a:t>‹#›</a:t>
            </a:fld>
            <a:endParaRPr lang="en-US"/>
          </a:p>
        </p:txBody>
      </p:sp>
      <p:pic>
        <p:nvPicPr>
          <p:cNvPr id="4" name="Picture 3"/>
          <p:cNvPicPr>
            <a:picLocks noChangeAspect="1"/>
          </p:cNvPicPr>
          <p:nvPr userDrawn="1"/>
        </p:nvPicPr>
        <p:blipFill>
          <a:blip r:embed="rId2"/>
          <a:stretch>
            <a:fillRect/>
          </a:stretch>
        </p:blipFill>
        <p:spPr>
          <a:xfrm>
            <a:off x="376297" y="6187862"/>
            <a:ext cx="1791171" cy="576756"/>
          </a:xfrm>
          <a:prstGeom prst="rect">
            <a:avLst/>
          </a:prstGeom>
        </p:spPr>
      </p:pic>
      <p:sp>
        <p:nvSpPr>
          <p:cNvPr id="5" name="Rectangle 4"/>
          <p:cNvSpPr/>
          <p:nvPr userDrawn="1"/>
        </p:nvSpPr>
        <p:spPr>
          <a:xfrm>
            <a:off x="0" y="0"/>
            <a:ext cx="12192000" cy="1992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Content Placeholder 2"/>
          <p:cNvSpPr>
            <a:spLocks noGrp="1"/>
          </p:cNvSpPr>
          <p:nvPr>
            <p:ph idx="1"/>
          </p:nvPr>
        </p:nvSpPr>
        <p:spPr>
          <a:xfrm>
            <a:off x="343877" y="2157047"/>
            <a:ext cx="11009923" cy="38825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
        <p:nvSpPr>
          <p:cNvPr id="8" name="Rectangle 7"/>
          <p:cNvSpPr/>
          <p:nvPr userDrawn="1"/>
        </p:nvSpPr>
        <p:spPr>
          <a:xfrm>
            <a:off x="0" y="1467275"/>
            <a:ext cx="113792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userDrawn="1"/>
        </p:nvSpPr>
        <p:spPr>
          <a:xfrm>
            <a:off x="11349096" y="1377244"/>
            <a:ext cx="301037" cy="2257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35473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8015" y="2157045"/>
            <a:ext cx="5367216" cy="3882511"/>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5" y="2157045"/>
            <a:ext cx="5367216" cy="3882511"/>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p:cNvSpPr>
            <a:spLocks noGrp="1"/>
          </p:cNvSpPr>
          <p:nvPr>
            <p:ph type="sldNum" sz="quarter" idx="15"/>
          </p:nvPr>
        </p:nvSpPr>
        <p:spPr/>
        <p:txBody>
          <a:bodyPr/>
          <a:lstStyle/>
          <a:p>
            <a:fld id="{C912F9B5-D737-5746-B22A-721710C1C3A7}" type="slidenum">
              <a:rPr lang="en-US" smtClean="0"/>
              <a:pPr/>
              <a:t>‹#›</a:t>
            </a:fld>
            <a:endParaRPr lang="en-US"/>
          </a:p>
        </p:txBody>
      </p:sp>
      <p:sp>
        <p:nvSpPr>
          <p:cNvPr id="15"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Tree>
    <p:extLst>
      <p:ext uri="{BB962C8B-B14F-4D97-AF65-F5344CB8AC3E}">
        <p14:creationId xmlns:p14="http://schemas.microsoft.com/office/powerpoint/2010/main" val="2101299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877" y="365126"/>
            <a:ext cx="11012040" cy="1100260"/>
          </a:xfrm>
        </p:spPr>
        <p:txBody>
          <a:bodyPr/>
          <a:lstStyle/>
          <a:p>
            <a:r>
              <a:rPr lang="en-US"/>
              <a:t>Click to edit Master title style</a:t>
            </a:r>
          </a:p>
        </p:txBody>
      </p:sp>
      <p:sp>
        <p:nvSpPr>
          <p:cNvPr id="3" name="Text Placeholder 2"/>
          <p:cNvSpPr>
            <a:spLocks noGrp="1"/>
          </p:cNvSpPr>
          <p:nvPr>
            <p:ph type="body" idx="1"/>
          </p:nvPr>
        </p:nvSpPr>
        <p:spPr>
          <a:xfrm>
            <a:off x="340134" y="2157046"/>
            <a:ext cx="5365097" cy="691663"/>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40134" y="2848708"/>
            <a:ext cx="5365097" cy="315698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6584" y="2157046"/>
            <a:ext cx="5369333" cy="691663"/>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986584" y="2848708"/>
            <a:ext cx="5369333" cy="315698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5"/>
          </p:nvPr>
        </p:nvSpPr>
        <p:spPr/>
        <p:txBody>
          <a:bodyPr/>
          <a:lstStyle/>
          <a:p>
            <a:fld id="{C912F9B5-D737-5746-B22A-721710C1C3A7}" type="slidenum">
              <a:rPr lang="en-US" smtClean="0"/>
              <a:pPr/>
              <a:t>‹#›</a:t>
            </a:fld>
            <a:endParaRPr lang="en-US"/>
          </a:p>
        </p:txBody>
      </p:sp>
      <p:sp>
        <p:nvSpPr>
          <p:cNvPr id="16"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Tree>
    <p:extLst>
      <p:ext uri="{BB962C8B-B14F-4D97-AF65-F5344CB8AC3E}">
        <p14:creationId xmlns:p14="http://schemas.microsoft.com/office/powerpoint/2010/main" val="782142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Slide Number Placeholder 11"/>
          <p:cNvSpPr>
            <a:spLocks noGrp="1"/>
          </p:cNvSpPr>
          <p:nvPr>
            <p:ph type="sldNum" sz="quarter" idx="14"/>
          </p:nvPr>
        </p:nvSpPr>
        <p:spPr/>
        <p:txBody>
          <a:bodyPr/>
          <a:lstStyle/>
          <a:p>
            <a:fld id="{C912F9B5-D737-5746-B22A-721710C1C3A7}" type="slidenum">
              <a:rPr lang="en-US" smtClean="0"/>
              <a:pPr/>
              <a:t>‹#›</a:t>
            </a:fld>
            <a:endParaRPr lang="en-US"/>
          </a:p>
        </p:txBody>
      </p:sp>
      <p:sp>
        <p:nvSpPr>
          <p:cNvPr id="14"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Tree>
    <p:extLst>
      <p:ext uri="{BB962C8B-B14F-4D97-AF65-F5344CB8AC3E}">
        <p14:creationId xmlns:p14="http://schemas.microsoft.com/office/powerpoint/2010/main" val="3249651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Only - No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912F9B5-D737-5746-B22A-721710C1C3A7}" type="slidenum">
              <a:rPr lang="en-US" smtClean="0"/>
              <a:pPr/>
              <a:t>‹#›</a:t>
            </a:fld>
            <a:endParaRPr lang="en-US"/>
          </a:p>
        </p:txBody>
      </p:sp>
      <p:pic>
        <p:nvPicPr>
          <p:cNvPr id="4" name="Picture 3"/>
          <p:cNvPicPr>
            <a:picLocks noChangeAspect="1"/>
          </p:cNvPicPr>
          <p:nvPr userDrawn="1"/>
        </p:nvPicPr>
        <p:blipFill>
          <a:blip r:embed="rId2"/>
          <a:stretch>
            <a:fillRect/>
          </a:stretch>
        </p:blipFill>
        <p:spPr>
          <a:xfrm>
            <a:off x="376297" y="6187862"/>
            <a:ext cx="1791171" cy="576756"/>
          </a:xfrm>
          <a:prstGeom prst="rect">
            <a:avLst/>
          </a:prstGeom>
        </p:spPr>
      </p:pic>
      <p:sp>
        <p:nvSpPr>
          <p:cNvPr id="5" name="Rectangle 4"/>
          <p:cNvSpPr/>
          <p:nvPr userDrawn="1"/>
        </p:nvSpPr>
        <p:spPr>
          <a:xfrm>
            <a:off x="0" y="0"/>
            <a:ext cx="12192000" cy="1992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Rectangle 5"/>
          <p:cNvSpPr/>
          <p:nvPr userDrawn="1"/>
        </p:nvSpPr>
        <p:spPr>
          <a:xfrm>
            <a:off x="0" y="1467275"/>
            <a:ext cx="113792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Oval 6"/>
          <p:cNvSpPr/>
          <p:nvPr userDrawn="1"/>
        </p:nvSpPr>
        <p:spPr>
          <a:xfrm>
            <a:off x="11349096" y="1377244"/>
            <a:ext cx="301037" cy="2257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Tree>
    <p:extLst>
      <p:ext uri="{BB962C8B-B14F-4D97-AF65-F5344CB8AC3E}">
        <p14:creationId xmlns:p14="http://schemas.microsoft.com/office/powerpoint/2010/main" val="1804158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BFB7-379D-9B40-AB20-839C91EB3BD7}"/>
              </a:ext>
            </a:extLst>
          </p:cNvPr>
          <p:cNvSpPr>
            <a:spLocks noGrp="1"/>
          </p:cNvSpPr>
          <p:nvPr>
            <p:ph type="title"/>
          </p:nvPr>
        </p:nvSpPr>
        <p:spPr>
          <a:xfrm>
            <a:off x="831850" y="177008"/>
            <a:ext cx="10515600" cy="112315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BA85BF-E09D-D640-9B20-185B8AF0B08F}"/>
              </a:ext>
            </a:extLst>
          </p:cNvPr>
          <p:cNvSpPr>
            <a:spLocks noGrp="1"/>
          </p:cNvSpPr>
          <p:nvPr>
            <p:ph type="body" idx="1"/>
          </p:nvPr>
        </p:nvSpPr>
        <p:spPr>
          <a:xfrm>
            <a:off x="0" y="1428751"/>
            <a:ext cx="12192000" cy="46291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7" name="Picture 6">
            <a:extLst>
              <a:ext uri="{FF2B5EF4-FFF2-40B4-BE49-F238E27FC236}">
                <a16:creationId xmlns:a16="http://schemas.microsoft.com/office/drawing/2014/main" id="{5AE13006-E819-9C4D-8EBD-EF2FDCBF2E46}"/>
              </a:ext>
            </a:extLst>
          </p:cNvPr>
          <p:cNvPicPr>
            <a:picLocks noChangeAspect="1"/>
          </p:cNvPicPr>
          <p:nvPr userDrawn="1"/>
        </p:nvPicPr>
        <p:blipFill>
          <a:blip r:embed="rId2"/>
          <a:stretch>
            <a:fillRect/>
          </a:stretch>
        </p:blipFill>
        <p:spPr>
          <a:xfrm>
            <a:off x="0" y="6240480"/>
            <a:ext cx="2528888" cy="617519"/>
          </a:xfrm>
          <a:prstGeom prst="rect">
            <a:avLst/>
          </a:prstGeom>
        </p:spPr>
      </p:pic>
      <p:pic>
        <p:nvPicPr>
          <p:cNvPr id="8" name="Picture 7">
            <a:extLst>
              <a:ext uri="{FF2B5EF4-FFF2-40B4-BE49-F238E27FC236}">
                <a16:creationId xmlns:a16="http://schemas.microsoft.com/office/drawing/2014/main" id="{CA5031E5-DD08-B443-A68D-A7DB81EDC965}"/>
              </a:ext>
            </a:extLst>
          </p:cNvPr>
          <p:cNvPicPr>
            <a:picLocks noChangeAspect="1"/>
          </p:cNvPicPr>
          <p:nvPr userDrawn="1"/>
        </p:nvPicPr>
        <p:blipFill>
          <a:blip r:embed="rId3"/>
          <a:stretch>
            <a:fillRect/>
          </a:stretch>
        </p:blipFill>
        <p:spPr>
          <a:xfrm>
            <a:off x="2528888" y="6240480"/>
            <a:ext cx="2414587" cy="617685"/>
          </a:xfrm>
          <a:prstGeom prst="rect">
            <a:avLst/>
          </a:prstGeom>
        </p:spPr>
      </p:pic>
      <p:pic>
        <p:nvPicPr>
          <p:cNvPr id="10" name="Picture 9">
            <a:extLst>
              <a:ext uri="{FF2B5EF4-FFF2-40B4-BE49-F238E27FC236}">
                <a16:creationId xmlns:a16="http://schemas.microsoft.com/office/drawing/2014/main" id="{7C217122-F8DC-CB41-ADE6-8505B7E2F899}"/>
              </a:ext>
            </a:extLst>
          </p:cNvPr>
          <p:cNvPicPr>
            <a:picLocks noChangeAspect="1"/>
          </p:cNvPicPr>
          <p:nvPr userDrawn="1"/>
        </p:nvPicPr>
        <p:blipFill>
          <a:blip r:embed="rId4"/>
          <a:stretch>
            <a:fillRect/>
          </a:stretch>
        </p:blipFill>
        <p:spPr>
          <a:xfrm>
            <a:off x="7372350" y="6240480"/>
            <a:ext cx="2543175" cy="621008"/>
          </a:xfrm>
          <a:prstGeom prst="rect">
            <a:avLst/>
          </a:prstGeom>
        </p:spPr>
      </p:pic>
      <p:pic>
        <p:nvPicPr>
          <p:cNvPr id="11" name="Picture 10">
            <a:extLst>
              <a:ext uri="{FF2B5EF4-FFF2-40B4-BE49-F238E27FC236}">
                <a16:creationId xmlns:a16="http://schemas.microsoft.com/office/drawing/2014/main" id="{4878DDA4-C915-5E44-871F-361B77FE7D25}"/>
              </a:ext>
            </a:extLst>
          </p:cNvPr>
          <p:cNvPicPr>
            <a:picLocks noChangeAspect="1"/>
          </p:cNvPicPr>
          <p:nvPr userDrawn="1"/>
        </p:nvPicPr>
        <p:blipFill>
          <a:blip r:embed="rId2"/>
          <a:stretch>
            <a:fillRect/>
          </a:stretch>
        </p:blipFill>
        <p:spPr>
          <a:xfrm>
            <a:off x="9915525" y="6240481"/>
            <a:ext cx="2528888" cy="617519"/>
          </a:xfrm>
          <a:prstGeom prst="rect">
            <a:avLst/>
          </a:prstGeom>
        </p:spPr>
      </p:pic>
      <p:pic>
        <p:nvPicPr>
          <p:cNvPr id="12" name="Picture 11">
            <a:extLst>
              <a:ext uri="{FF2B5EF4-FFF2-40B4-BE49-F238E27FC236}">
                <a16:creationId xmlns:a16="http://schemas.microsoft.com/office/drawing/2014/main" id="{B8370BA4-2ECC-6342-9FAE-66D0B5488CC9}"/>
              </a:ext>
            </a:extLst>
          </p:cNvPr>
          <p:cNvPicPr>
            <a:picLocks noChangeAspect="1"/>
          </p:cNvPicPr>
          <p:nvPr userDrawn="1"/>
        </p:nvPicPr>
        <p:blipFill>
          <a:blip r:embed="rId5"/>
          <a:stretch>
            <a:fillRect/>
          </a:stretch>
        </p:blipFill>
        <p:spPr>
          <a:xfrm>
            <a:off x="4943474" y="6240480"/>
            <a:ext cx="2428875" cy="621340"/>
          </a:xfrm>
          <a:prstGeom prst="rect">
            <a:avLst/>
          </a:prstGeom>
        </p:spPr>
      </p:pic>
    </p:spTree>
    <p:extLst>
      <p:ext uri="{BB962C8B-B14F-4D97-AF65-F5344CB8AC3E}">
        <p14:creationId xmlns:p14="http://schemas.microsoft.com/office/powerpoint/2010/main" val="341972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Footer Only">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C912F9B5-D737-5746-B22A-721710C1C3A7}" type="slidenum">
              <a:rPr lang="en-US" smtClean="0"/>
              <a:pPr/>
              <a:t>‹#›</a:t>
            </a:fld>
            <a:endParaRPr lang="en-US"/>
          </a:p>
        </p:txBody>
      </p:sp>
      <p:pic>
        <p:nvPicPr>
          <p:cNvPr id="4" name="Picture 3"/>
          <p:cNvPicPr>
            <a:picLocks noChangeAspect="1"/>
          </p:cNvPicPr>
          <p:nvPr userDrawn="1"/>
        </p:nvPicPr>
        <p:blipFill>
          <a:blip r:embed="rId2"/>
          <a:stretch>
            <a:fillRect/>
          </a:stretch>
        </p:blipFill>
        <p:spPr>
          <a:xfrm>
            <a:off x="376297" y="6187862"/>
            <a:ext cx="1791171" cy="576756"/>
          </a:xfrm>
          <a:prstGeom prst="rect">
            <a:avLst/>
          </a:prstGeom>
        </p:spPr>
      </p:pic>
    </p:spTree>
    <p:extLst>
      <p:ext uri="{BB962C8B-B14F-4D97-AF65-F5344CB8AC3E}">
        <p14:creationId xmlns:p14="http://schemas.microsoft.com/office/powerpoint/2010/main" val="2833100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32" y="457200"/>
            <a:ext cx="4489776" cy="1981200"/>
          </a:xfrm>
        </p:spPr>
        <p:txBody>
          <a:bodyPr anchor="b">
            <a:normAutofit/>
          </a:bodyPr>
          <a:lstStyle>
            <a:lvl1pPr>
              <a:defRPr sz="3600" b="1"/>
            </a:lvl1pPr>
          </a:lstStyle>
          <a:p>
            <a:r>
              <a:rPr lang="en-US"/>
              <a:t>Click to edit Master title style</a:t>
            </a:r>
            <a:endParaRPr lang="en-US" dirty="0"/>
          </a:p>
        </p:txBody>
      </p:sp>
      <p:sp>
        <p:nvSpPr>
          <p:cNvPr id="3" name="Picture Placeholder 2"/>
          <p:cNvSpPr>
            <a:spLocks noGrp="1"/>
          </p:cNvSpPr>
          <p:nvPr>
            <p:ph type="pic" idx="1"/>
          </p:nvPr>
        </p:nvSpPr>
        <p:spPr>
          <a:xfrm>
            <a:off x="5371285" y="0"/>
            <a:ext cx="6820715"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340132" y="2450123"/>
            <a:ext cx="4489776" cy="35442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Slide Number Placeholder 7"/>
          <p:cNvSpPr>
            <a:spLocks noGrp="1"/>
          </p:cNvSpPr>
          <p:nvPr>
            <p:ph type="sldNum" sz="quarter" idx="10"/>
          </p:nvPr>
        </p:nvSpPr>
        <p:spPr/>
        <p:txBody>
          <a:bodyPr/>
          <a:lstStyle/>
          <a:p>
            <a:fld id="{C912F9B5-D737-5746-B22A-721710C1C3A7}" type="slidenum">
              <a:rPr lang="en-US" smtClean="0"/>
              <a:pPr/>
              <a:t>‹#›</a:t>
            </a:fld>
            <a:endParaRPr lang="en-US"/>
          </a:p>
        </p:txBody>
      </p:sp>
      <p:sp>
        <p:nvSpPr>
          <p:cNvPr id="9" name="Rectangle 8"/>
          <p:cNvSpPr/>
          <p:nvPr userDrawn="1"/>
        </p:nvSpPr>
        <p:spPr>
          <a:xfrm>
            <a:off x="5298831" y="0"/>
            <a:ext cx="6096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a:stretch>
            <a:fillRect/>
          </a:stretch>
        </p:blipFill>
        <p:spPr>
          <a:xfrm>
            <a:off x="376297" y="6187862"/>
            <a:ext cx="1791171" cy="576756"/>
          </a:xfrm>
          <a:prstGeom prst="rect">
            <a:avLst/>
          </a:prstGeom>
        </p:spPr>
      </p:pic>
    </p:spTree>
    <p:extLst>
      <p:ext uri="{BB962C8B-B14F-4D97-AF65-F5344CB8AC3E}">
        <p14:creationId xmlns:p14="http://schemas.microsoft.com/office/powerpoint/2010/main" val="4243034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ree Pictures w/Captions">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653" y="1"/>
            <a:ext cx="4017433" cy="3013075"/>
          </a:xfrm>
        </p:spPr>
        <p:txBody>
          <a:bodyPr/>
          <a:lstStyle/>
          <a:p>
            <a:r>
              <a:rPr lang="en-US"/>
              <a:t>Click icon to add picture</a:t>
            </a:r>
          </a:p>
        </p:txBody>
      </p:sp>
      <p:sp>
        <p:nvSpPr>
          <p:cNvPr id="10" name="Picture Placeholder 8"/>
          <p:cNvSpPr>
            <a:spLocks noGrp="1"/>
          </p:cNvSpPr>
          <p:nvPr>
            <p:ph type="pic" sz="quarter" idx="12"/>
          </p:nvPr>
        </p:nvSpPr>
        <p:spPr>
          <a:xfrm>
            <a:off x="2235201" y="3012832"/>
            <a:ext cx="4579816" cy="1688123"/>
          </a:xfrm>
        </p:spPr>
        <p:txBody>
          <a:bodyPr/>
          <a:lstStyle/>
          <a:p>
            <a:r>
              <a:rPr lang="en-US"/>
              <a:t>Click icon to add picture</a:t>
            </a:r>
          </a:p>
        </p:txBody>
      </p:sp>
      <p:sp>
        <p:nvSpPr>
          <p:cNvPr id="13" name="Content Placeholder 12"/>
          <p:cNvSpPr>
            <a:spLocks noGrp="1"/>
          </p:cNvSpPr>
          <p:nvPr>
            <p:ph sz="quarter" idx="14" hasCustomPrompt="1"/>
          </p:nvPr>
        </p:nvSpPr>
        <p:spPr>
          <a:xfrm>
            <a:off x="4017109" y="245"/>
            <a:ext cx="2797908" cy="3012831"/>
          </a:xfrm>
          <a:solidFill>
            <a:schemeClr val="accent5"/>
          </a:solidFill>
        </p:spPr>
        <p:txBody>
          <a:bodyPr lIns="91440" tIns="91440" rIns="274320" bIns="91440" anchor="ctr">
            <a:normAutofit/>
          </a:bodyPr>
          <a:lstStyle>
            <a:lvl1pPr marL="0" indent="0" algn="l">
              <a:buNone/>
              <a:defRPr sz="1600">
                <a:solidFill>
                  <a:schemeClr val="bg1"/>
                </a:solidFill>
              </a:defRPr>
            </a:lvl1pPr>
            <a:lvl2pPr marL="457200" indent="0" algn="l">
              <a:buNone/>
              <a:defRPr>
                <a:solidFill>
                  <a:schemeClr val="bg1"/>
                </a:solidFill>
              </a:defRPr>
            </a:lvl2pPr>
            <a:lvl3pPr marL="914400" indent="0" algn="l">
              <a:buNone/>
              <a:defRPr>
                <a:solidFill>
                  <a:schemeClr val="bg1"/>
                </a:solidFill>
              </a:defRPr>
            </a:lvl3pPr>
            <a:lvl4pPr marL="1371600" indent="0" algn="l">
              <a:buNone/>
              <a:defRPr>
                <a:solidFill>
                  <a:schemeClr val="bg1"/>
                </a:solidFill>
              </a:defRPr>
            </a:lvl4pPr>
            <a:lvl5pPr marL="1828800" indent="0" algn="l">
              <a:buNone/>
              <a:defRPr>
                <a:solidFill>
                  <a:schemeClr val="bg1"/>
                </a:solidFill>
              </a:defRPr>
            </a:lvl5pPr>
          </a:lstStyle>
          <a:p>
            <a:pPr lvl="0"/>
            <a:r>
              <a:rPr lang="en-US" dirty="0"/>
              <a:t>Click here to </a:t>
            </a:r>
            <a:r>
              <a:rPr lang="en-US"/>
              <a:t>edit text and/or fill color</a:t>
            </a:r>
            <a:endParaRPr lang="en-US" dirty="0"/>
          </a:p>
        </p:txBody>
      </p:sp>
      <p:sp>
        <p:nvSpPr>
          <p:cNvPr id="14" name="Content Placeholder 12"/>
          <p:cNvSpPr>
            <a:spLocks noGrp="1"/>
          </p:cNvSpPr>
          <p:nvPr>
            <p:ph sz="quarter" idx="15" hasCustomPrompt="1"/>
          </p:nvPr>
        </p:nvSpPr>
        <p:spPr>
          <a:xfrm>
            <a:off x="0" y="3012831"/>
            <a:ext cx="2250832" cy="1676400"/>
          </a:xfrm>
          <a:solidFill>
            <a:schemeClr val="tx2"/>
          </a:solidFill>
        </p:spPr>
        <p:txBody>
          <a:bodyPr lIns="274320" tIns="91440" rIns="91440" bIns="91440" anchor="ctr">
            <a:normAutofit/>
          </a:bodyPr>
          <a:lstStyle>
            <a:lvl1pPr marL="0" indent="0" algn="r">
              <a:buNone/>
              <a:defRPr sz="1600">
                <a:solidFill>
                  <a:schemeClr val="bg1"/>
                </a:solidFill>
              </a:defRPr>
            </a:lvl1pPr>
            <a:lvl2pPr marL="457200" indent="0" algn="l">
              <a:buNone/>
              <a:defRPr>
                <a:solidFill>
                  <a:schemeClr val="bg1"/>
                </a:solidFill>
              </a:defRPr>
            </a:lvl2pPr>
            <a:lvl3pPr marL="914400" indent="0" algn="l">
              <a:buNone/>
              <a:defRPr>
                <a:solidFill>
                  <a:schemeClr val="bg1"/>
                </a:solidFill>
              </a:defRPr>
            </a:lvl3pPr>
            <a:lvl4pPr marL="1371600" indent="0" algn="l">
              <a:buNone/>
              <a:defRPr>
                <a:solidFill>
                  <a:schemeClr val="bg1"/>
                </a:solidFill>
              </a:defRPr>
            </a:lvl4pPr>
            <a:lvl5pPr marL="1828800" indent="0" algn="l">
              <a:buNone/>
              <a:defRPr>
                <a:solidFill>
                  <a:schemeClr val="bg1"/>
                </a:solidFill>
              </a:defRPr>
            </a:lvl5pPr>
          </a:lstStyle>
          <a:p>
            <a:pPr lvl="0"/>
            <a:r>
              <a:rPr lang="en-US" dirty="0"/>
              <a:t>Click here to </a:t>
            </a:r>
            <a:r>
              <a:rPr lang="en-US"/>
              <a:t>edit text and/or fill color</a:t>
            </a:r>
            <a:endParaRPr lang="en-US" dirty="0"/>
          </a:p>
        </p:txBody>
      </p:sp>
      <p:sp>
        <p:nvSpPr>
          <p:cNvPr id="18" name="Picture Placeholder 8"/>
          <p:cNvSpPr>
            <a:spLocks noGrp="1"/>
          </p:cNvSpPr>
          <p:nvPr>
            <p:ph type="pic" sz="quarter" idx="16"/>
          </p:nvPr>
        </p:nvSpPr>
        <p:spPr>
          <a:xfrm>
            <a:off x="653" y="4689232"/>
            <a:ext cx="4017433" cy="2168769"/>
          </a:xfrm>
        </p:spPr>
        <p:txBody>
          <a:bodyPr/>
          <a:lstStyle/>
          <a:p>
            <a:r>
              <a:rPr lang="en-US"/>
              <a:t>Click icon to add picture</a:t>
            </a:r>
          </a:p>
        </p:txBody>
      </p:sp>
      <p:sp>
        <p:nvSpPr>
          <p:cNvPr id="19" name="Content Placeholder 12"/>
          <p:cNvSpPr>
            <a:spLocks noGrp="1"/>
          </p:cNvSpPr>
          <p:nvPr>
            <p:ph sz="quarter" idx="17" hasCustomPrompt="1"/>
          </p:nvPr>
        </p:nvSpPr>
        <p:spPr>
          <a:xfrm>
            <a:off x="4017109" y="4689408"/>
            <a:ext cx="2797908" cy="2168593"/>
          </a:xfrm>
          <a:solidFill>
            <a:schemeClr val="accent1"/>
          </a:solidFill>
        </p:spPr>
        <p:txBody>
          <a:bodyPr lIns="91440" tIns="91440" rIns="274320" bIns="91440" anchor="ctr">
            <a:normAutofit/>
          </a:bodyPr>
          <a:lstStyle>
            <a:lvl1pPr marL="0" indent="0" algn="l">
              <a:buNone/>
              <a:defRPr sz="1600">
                <a:solidFill>
                  <a:schemeClr val="bg1"/>
                </a:solidFill>
              </a:defRPr>
            </a:lvl1pPr>
            <a:lvl2pPr marL="457200" indent="0" algn="l">
              <a:buNone/>
              <a:defRPr>
                <a:solidFill>
                  <a:schemeClr val="bg1"/>
                </a:solidFill>
              </a:defRPr>
            </a:lvl2pPr>
            <a:lvl3pPr marL="914400" indent="0" algn="l">
              <a:buNone/>
              <a:defRPr>
                <a:solidFill>
                  <a:schemeClr val="bg1"/>
                </a:solidFill>
              </a:defRPr>
            </a:lvl3pPr>
            <a:lvl4pPr marL="1371600" indent="0" algn="l">
              <a:buNone/>
              <a:defRPr>
                <a:solidFill>
                  <a:schemeClr val="bg1"/>
                </a:solidFill>
              </a:defRPr>
            </a:lvl4pPr>
            <a:lvl5pPr marL="1828800" indent="0" algn="l">
              <a:buNone/>
              <a:defRPr>
                <a:solidFill>
                  <a:schemeClr val="bg1"/>
                </a:solidFill>
              </a:defRPr>
            </a:lvl5pPr>
          </a:lstStyle>
          <a:p>
            <a:pPr lvl="0"/>
            <a:r>
              <a:rPr lang="en-US" dirty="0"/>
              <a:t>Click here to </a:t>
            </a:r>
            <a:r>
              <a:rPr lang="en-US"/>
              <a:t>edit text and/or fill color</a:t>
            </a:r>
            <a:endParaRPr lang="en-US" dirty="0"/>
          </a:p>
        </p:txBody>
      </p:sp>
      <p:sp>
        <p:nvSpPr>
          <p:cNvPr id="3" name="Slide Number Placeholder 2"/>
          <p:cNvSpPr>
            <a:spLocks noGrp="1"/>
          </p:cNvSpPr>
          <p:nvPr>
            <p:ph type="sldNum" sz="quarter" idx="10"/>
          </p:nvPr>
        </p:nvSpPr>
        <p:spPr>
          <a:xfrm>
            <a:off x="9065847" y="6356351"/>
            <a:ext cx="2743200" cy="365125"/>
          </a:xfrm>
        </p:spPr>
        <p:txBody>
          <a:bodyPr/>
          <a:lstStyle>
            <a:lvl1pPr algn="r">
              <a:defRPr/>
            </a:lvl1pPr>
          </a:lstStyle>
          <a:p>
            <a:fld id="{C912F9B5-D737-5746-B22A-721710C1C3A7}" type="slidenum">
              <a:rPr lang="en-US" smtClean="0"/>
              <a:pPr/>
              <a:t>‹#›</a:t>
            </a:fld>
            <a:endParaRPr lang="en-US"/>
          </a:p>
        </p:txBody>
      </p:sp>
      <p:sp>
        <p:nvSpPr>
          <p:cNvPr id="4" name="Title 1"/>
          <p:cNvSpPr>
            <a:spLocks noGrp="1"/>
          </p:cNvSpPr>
          <p:nvPr>
            <p:ph type="title"/>
          </p:nvPr>
        </p:nvSpPr>
        <p:spPr>
          <a:xfrm>
            <a:off x="7327085" y="457200"/>
            <a:ext cx="4489776" cy="1981200"/>
          </a:xfrm>
        </p:spPr>
        <p:txBody>
          <a:bodyPr anchor="b">
            <a:normAutofit/>
          </a:bodyPr>
          <a:lstStyle>
            <a:lvl1pPr>
              <a:defRPr sz="3600" b="1"/>
            </a:lvl1pPr>
          </a:lstStyle>
          <a:p>
            <a:r>
              <a:rPr lang="en-US"/>
              <a:t>Click to edit Master title style</a:t>
            </a:r>
            <a:endParaRPr lang="en-US" dirty="0"/>
          </a:p>
        </p:txBody>
      </p:sp>
      <p:sp>
        <p:nvSpPr>
          <p:cNvPr id="6" name="Text Placeholder 3"/>
          <p:cNvSpPr>
            <a:spLocks noGrp="1"/>
          </p:cNvSpPr>
          <p:nvPr>
            <p:ph type="body" sz="half" idx="2"/>
          </p:nvPr>
        </p:nvSpPr>
        <p:spPr>
          <a:xfrm>
            <a:off x="7327085" y="2450123"/>
            <a:ext cx="4489776" cy="37044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0" name="Rectangle 19"/>
          <p:cNvSpPr/>
          <p:nvPr userDrawn="1"/>
        </p:nvSpPr>
        <p:spPr>
          <a:xfrm>
            <a:off x="6815016" y="0"/>
            <a:ext cx="6096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09235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18744125-09B1-0E44-BCB5-5E7FDEFDC688}" type="slidenum">
              <a:rPr lang="en-US" smtClean="0"/>
              <a:t>‹#›</a:t>
            </a:fld>
            <a:endParaRPr lang="en-US" dirty="0"/>
          </a:p>
        </p:txBody>
      </p:sp>
    </p:spTree>
    <p:extLst>
      <p:ext uri="{BB962C8B-B14F-4D97-AF65-F5344CB8AC3E}">
        <p14:creationId xmlns:p14="http://schemas.microsoft.com/office/powerpoint/2010/main" val="1703147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18744125-09B1-0E44-BCB5-5E7FDEFDC688}" type="slidenum">
              <a:rPr lang="en-US" smtClean="0"/>
              <a:t>‹#›</a:t>
            </a:fld>
            <a:endParaRPr lang="en-US" dirty="0"/>
          </a:p>
        </p:txBody>
      </p:sp>
    </p:spTree>
    <p:extLst>
      <p:ext uri="{BB962C8B-B14F-4D97-AF65-F5344CB8AC3E}">
        <p14:creationId xmlns:p14="http://schemas.microsoft.com/office/powerpoint/2010/main" val="2917940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 name="Picture 6">
            <a:extLst>
              <a:ext uri="{FF2B5EF4-FFF2-40B4-BE49-F238E27FC236}">
                <a16:creationId xmlns:a16="http://schemas.microsoft.com/office/drawing/2014/main" id="{12EF7778-BFD4-4FBC-983B-DC392D78546B}"/>
              </a:ext>
            </a:extLst>
          </p:cNvPr>
          <p:cNvPicPr>
            <a:picLocks noChangeAspect="1"/>
          </p:cNvPicPr>
          <p:nvPr userDrawn="1"/>
        </p:nvPicPr>
        <p:blipFill>
          <a:blip r:embed="rId2"/>
          <a:stretch>
            <a:fillRect/>
          </a:stretch>
        </p:blipFill>
        <p:spPr>
          <a:xfrm>
            <a:off x="0" y="0"/>
            <a:ext cx="6776747" cy="6858000"/>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92" y="0"/>
            <a:ext cx="12179808" cy="6858000"/>
          </a:xfrm>
          <a:prstGeom prst="rect">
            <a:avLst/>
          </a:prstGeom>
        </p:spPr>
      </p:pic>
      <p:pic>
        <p:nvPicPr>
          <p:cNvPr id="13" name="Picture 4" descr="C:\Users\z\Desktop\all\PTSD toolkit handout templates\ptsd-va-ncptsd_color-logo-1034h1-white-transparent 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64602" y="271195"/>
            <a:ext cx="3124199" cy="15689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userDrawn="1">
            <p:ph type="ctrTitle" hasCustomPrompt="1"/>
          </p:nvPr>
        </p:nvSpPr>
        <p:spPr>
          <a:xfrm>
            <a:off x="5283200" y="2130426"/>
            <a:ext cx="6705600" cy="1470025"/>
          </a:xfrm>
        </p:spPr>
        <p:txBody>
          <a:bodyPr/>
          <a:lstStyle>
            <a:lvl1pPr algn="r">
              <a:defRPr/>
            </a:lvl1pPr>
          </a:lstStyle>
          <a:p>
            <a:r>
              <a:rPr lang="en-US" dirty="0"/>
              <a:t>The Community Provider Toolkit</a:t>
            </a:r>
          </a:p>
        </p:txBody>
      </p:sp>
      <p:sp>
        <p:nvSpPr>
          <p:cNvPr id="3" name="Subtitle 2"/>
          <p:cNvSpPr>
            <a:spLocks noGrp="1"/>
          </p:cNvSpPr>
          <p:nvPr userDrawn="1">
            <p:ph type="subTitle" idx="1" hasCustomPrompt="1"/>
          </p:nvPr>
        </p:nvSpPr>
        <p:spPr>
          <a:xfrm>
            <a:off x="4572000" y="4038600"/>
            <a:ext cx="7421171" cy="2032000"/>
          </a:xfrm>
        </p:spPr>
        <p:txBody>
          <a:bodyPr>
            <a:normAutofit/>
          </a:bodyPr>
          <a:lstStyle>
            <a:lvl1pPr marL="0" indent="0" algn="r">
              <a:buNone/>
              <a:defRPr sz="2667" b="1"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Shannon McCaslin, Ph.D.</a:t>
            </a:r>
          </a:p>
          <a:p>
            <a:r>
              <a:rPr lang="en-US" dirty="0"/>
              <a:t>National Center for PTSD, Dissemination &amp; Training </a:t>
            </a:r>
          </a:p>
          <a:p>
            <a:r>
              <a:rPr lang="en-US" dirty="0"/>
              <a:t>Clinical Associate Professor (Affiliated)</a:t>
            </a:r>
          </a:p>
          <a:p>
            <a:r>
              <a:rPr lang="en-US" dirty="0"/>
              <a:t>Stanford University, School of Medicine</a:t>
            </a:r>
          </a:p>
        </p:txBody>
      </p:sp>
    </p:spTree>
    <p:extLst>
      <p:ext uri="{BB962C8B-B14F-4D97-AF65-F5344CB8AC3E}">
        <p14:creationId xmlns:p14="http://schemas.microsoft.com/office/powerpoint/2010/main" val="258098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33" b="1"/>
            </a:lvl1pPr>
          </a:lstStyle>
          <a:p>
            <a:r>
              <a:rPr lang="en-US" dirty="0"/>
              <a:t>Click to edit Master title style</a:t>
            </a:r>
          </a:p>
        </p:txBody>
      </p:sp>
      <p:sp>
        <p:nvSpPr>
          <p:cNvPr id="3" name="Content Placeholder 2"/>
          <p:cNvSpPr>
            <a:spLocks noGrp="1"/>
          </p:cNvSpPr>
          <p:nvPr>
            <p:ph idx="1"/>
          </p:nvPr>
        </p:nvSpPr>
        <p:spPr/>
        <p:txBody>
          <a:bodyPr/>
          <a:lstStyle>
            <a:lvl1pPr marL="230712" indent="-230712">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0" hasCustomPrompt="1"/>
          </p:nvPr>
        </p:nvSpPr>
        <p:spPr>
          <a:xfrm>
            <a:off x="4978400" y="6492103"/>
            <a:ext cx="7010400" cy="406400"/>
          </a:xfrm>
        </p:spPr>
        <p:txBody>
          <a:bodyPr>
            <a:normAutofit/>
          </a:bodyPr>
          <a:lstStyle>
            <a:lvl1pPr marL="0" indent="0">
              <a:buFontTx/>
              <a:buNone/>
              <a:defRPr sz="1600" b="1">
                <a:solidFill>
                  <a:srgbClr val="FFFF00"/>
                </a:solidFill>
              </a:defRPr>
            </a:lvl1pPr>
          </a:lstStyle>
          <a:p>
            <a:pPr lvl="0"/>
            <a:r>
              <a:rPr lang="en-US" dirty="0"/>
              <a:t>MobileMentalHealth.va.gov</a:t>
            </a:r>
          </a:p>
        </p:txBody>
      </p:sp>
    </p:spTree>
    <p:extLst>
      <p:ext uri="{BB962C8B-B14F-4D97-AF65-F5344CB8AC3E}">
        <p14:creationId xmlns:p14="http://schemas.microsoft.com/office/powerpoint/2010/main" val="1483249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 y="0"/>
            <a:ext cx="12179808" cy="6858000"/>
          </a:xfrm>
          <a:prstGeom prst="rect">
            <a:avLst/>
          </a:prstGeom>
        </p:spPr>
      </p:pic>
      <p:sp>
        <p:nvSpPr>
          <p:cNvPr id="2" name="Title 1"/>
          <p:cNvSpPr>
            <a:spLocks noGrp="1"/>
          </p:cNvSpPr>
          <p:nvPr>
            <p:ph type="title"/>
          </p:nvPr>
        </p:nvSpPr>
        <p:spPr/>
        <p:txBody>
          <a:bodyPr/>
          <a:lstStyle>
            <a:lvl1pPr>
              <a:defRPr sz="2933" b="1"/>
            </a:lvl1pPr>
          </a:lstStyle>
          <a:p>
            <a:r>
              <a:rPr lang="en-US" dirty="0"/>
              <a:t>Click to edit Master title style</a:t>
            </a:r>
          </a:p>
        </p:txBody>
      </p:sp>
      <p:sp>
        <p:nvSpPr>
          <p:cNvPr id="8" name="Content Placeholder 2"/>
          <p:cNvSpPr>
            <a:spLocks noGrp="1"/>
          </p:cNvSpPr>
          <p:nvPr>
            <p:ph idx="1"/>
          </p:nvPr>
        </p:nvSpPr>
        <p:spPr>
          <a:xfrm>
            <a:off x="406400" y="1092201"/>
            <a:ext cx="11176000" cy="5033964"/>
          </a:xfrm>
        </p:spPr>
        <p:txBody>
          <a:bodyPr/>
          <a:lstStyle>
            <a:lvl1pPr marL="230712" indent="-230712">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hasCustomPrompt="1"/>
          </p:nvPr>
        </p:nvSpPr>
        <p:spPr>
          <a:xfrm>
            <a:off x="4978400" y="6492103"/>
            <a:ext cx="7010400" cy="406400"/>
          </a:xfrm>
        </p:spPr>
        <p:txBody>
          <a:bodyPr>
            <a:normAutofit/>
          </a:bodyPr>
          <a:lstStyle>
            <a:lvl1pPr marL="0" indent="0">
              <a:buFontTx/>
              <a:buNone/>
              <a:defRPr sz="1600" b="1">
                <a:solidFill>
                  <a:srgbClr val="FFFF00"/>
                </a:solidFill>
              </a:defRPr>
            </a:lvl1pPr>
          </a:lstStyle>
          <a:p>
            <a:pPr lvl="0"/>
            <a:r>
              <a:rPr lang="en-US" dirty="0"/>
              <a:t>MobileMentalHealth.va.gov</a:t>
            </a:r>
          </a:p>
        </p:txBody>
      </p:sp>
    </p:spTree>
    <p:extLst>
      <p:ext uri="{BB962C8B-B14F-4D97-AF65-F5344CB8AC3E}">
        <p14:creationId xmlns:p14="http://schemas.microsoft.com/office/powerpoint/2010/main" val="2107799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64A91EBD-132B-4EDC-88CC-E516C8A63D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459" r="18820"/>
          <a:stretch/>
        </p:blipFill>
        <p:spPr>
          <a:xfrm>
            <a:off x="5181601" y="-1"/>
            <a:ext cx="7010400" cy="6858001"/>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3"/>
            <a:ext cx="12179808" cy="6858000"/>
          </a:xfrm>
          <a:prstGeom prst="rect">
            <a:avLst/>
          </a:prstGeom>
        </p:spPr>
      </p:pic>
      <p:pic>
        <p:nvPicPr>
          <p:cNvPr id="8" name="Picture 4" descr="C:\Users\z\Desktop\all\PTSD toolkit handout templates\ptsd-va-ncptsd_color-logo-1034h1-white-transparent 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06401" y="220047"/>
            <a:ext cx="3124199" cy="15689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406400" y="2130426"/>
            <a:ext cx="6299200" cy="1470025"/>
          </a:xfrm>
        </p:spPr>
        <p:txBody>
          <a:bodyPr/>
          <a:lstStyle>
            <a:lvl1pPr algn="l">
              <a:defRPr b="1"/>
            </a:lvl1pPr>
          </a:lstStyle>
          <a:p>
            <a:r>
              <a:rPr lang="en-US" dirty="0"/>
              <a:t>What do Providers Know?</a:t>
            </a:r>
          </a:p>
        </p:txBody>
      </p:sp>
      <p:sp>
        <p:nvSpPr>
          <p:cNvPr id="3" name="Subtitle 2"/>
          <p:cNvSpPr>
            <a:spLocks noGrp="1"/>
          </p:cNvSpPr>
          <p:nvPr>
            <p:ph type="subTitle" idx="1" hasCustomPrompt="1"/>
          </p:nvPr>
        </p:nvSpPr>
        <p:spPr>
          <a:xfrm>
            <a:off x="406400" y="4140200"/>
            <a:ext cx="7421171" cy="2133600"/>
          </a:xfrm>
        </p:spPr>
        <p:txBody>
          <a:bodyPr wrap="square">
            <a:normAutofit/>
          </a:bodyPr>
          <a:lstStyle>
            <a:lvl1pPr marL="0" indent="0" algn="l">
              <a:buNone/>
              <a:defRPr sz="2667" b="1" i="0">
                <a:solidFill>
                  <a:schemeClr val="bg1"/>
                </a:solidFill>
                <a:effectLs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Shannon McCaslin, Ph.D.</a:t>
            </a:r>
          </a:p>
          <a:p>
            <a:r>
              <a:rPr lang="en-US" dirty="0"/>
              <a:t>Clinical Psychologist, NC-PTSD</a:t>
            </a:r>
          </a:p>
          <a:p>
            <a:r>
              <a:rPr lang="en-US" dirty="0"/>
              <a:t>Clinical Associate Professor (Affiliated)</a:t>
            </a:r>
          </a:p>
          <a:p>
            <a:r>
              <a:rPr lang="en-US" dirty="0"/>
              <a:t>Stanford University, School of Medicine</a:t>
            </a:r>
          </a:p>
        </p:txBody>
      </p:sp>
    </p:spTree>
    <p:extLst>
      <p:ext uri="{BB962C8B-B14F-4D97-AF65-F5344CB8AC3E}">
        <p14:creationId xmlns:p14="http://schemas.microsoft.com/office/powerpoint/2010/main" val="4265602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551826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68112-A460-8147-8DFA-4575B2DA0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619515-FD12-7E4F-AF91-A80AE1BE3A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66F18-ABBE-7B42-85B1-628366EB4B04}"/>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5" name="Footer Placeholder 4">
            <a:extLst>
              <a:ext uri="{FF2B5EF4-FFF2-40B4-BE49-F238E27FC236}">
                <a16:creationId xmlns:a16="http://schemas.microsoft.com/office/drawing/2014/main" id="{AD857C5F-103D-B047-8730-2FA4BB21625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27EA0D9-9FE3-C24F-8F0A-C025C03E3D18}"/>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51118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3409402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32389287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3086870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8685497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42410993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272703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3750607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4EC32-5B15-427D-8506-2EB51F38C1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63CF60-86C0-46BE-B7D1-1474012D7A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4208A-29BE-453A-A05B-451B29C42377}"/>
              </a:ext>
            </a:extLst>
          </p:cNvPr>
          <p:cNvSpPr>
            <a:spLocks noGrp="1"/>
          </p:cNvSpPr>
          <p:nvPr>
            <p:ph type="dt" sz="half" idx="10"/>
          </p:nvPr>
        </p:nvSpPr>
        <p:spPr/>
        <p:txBody>
          <a:bodyPr/>
          <a:lstStyle/>
          <a:p>
            <a:fld id="{4DF18BD8-518C-4976-83FD-A41091EA67F5}" type="datetimeFigureOut">
              <a:rPr lang="en-US" smtClean="0"/>
              <a:t>11/27/18</a:t>
            </a:fld>
            <a:endParaRPr lang="en-US"/>
          </a:p>
        </p:txBody>
      </p:sp>
      <p:sp>
        <p:nvSpPr>
          <p:cNvPr id="5" name="Footer Placeholder 4">
            <a:extLst>
              <a:ext uri="{FF2B5EF4-FFF2-40B4-BE49-F238E27FC236}">
                <a16:creationId xmlns:a16="http://schemas.microsoft.com/office/drawing/2014/main" id="{37320D60-6C03-477B-9BEA-89CFFEB98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AB2222-8AE7-44C3-8AA2-F46842AAF096}"/>
              </a:ext>
            </a:extLst>
          </p:cNvPr>
          <p:cNvSpPr>
            <a:spLocks noGrp="1"/>
          </p:cNvSpPr>
          <p:nvPr>
            <p:ph type="sldNum" sz="quarter" idx="12"/>
          </p:nvPr>
        </p:nvSpPr>
        <p:spPr/>
        <p:txBody>
          <a:bodyPr/>
          <a:lstStyle/>
          <a:p>
            <a:fld id="{A4E790C3-323F-468D-9F69-6BB00DBF6E19}" type="slidenum">
              <a:rPr lang="en-US" smtClean="0"/>
              <a:t>‹#›</a:t>
            </a:fld>
            <a:endParaRPr lang="en-US"/>
          </a:p>
        </p:txBody>
      </p:sp>
    </p:spTree>
    <p:extLst>
      <p:ext uri="{BB962C8B-B14F-4D97-AF65-F5344CB8AC3E}">
        <p14:creationId xmlns:p14="http://schemas.microsoft.com/office/powerpoint/2010/main" val="29039788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E51E70-32F1-45A4-A66C-950BC606F15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10576924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E51E70-32F1-45A4-A66C-950BC606F15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163975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86CD1-5501-C345-B947-5237207552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8F9E6-D458-F64F-98B4-A03CF4571B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CB8750-C904-4C4B-AF4A-4217220C03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1AD0CD-F78E-974E-B5DF-A85148B4030D}"/>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6" name="Footer Placeholder 5">
            <a:extLst>
              <a:ext uri="{FF2B5EF4-FFF2-40B4-BE49-F238E27FC236}">
                <a16:creationId xmlns:a16="http://schemas.microsoft.com/office/drawing/2014/main" id="{E12FFCCC-8AFB-9A46-95F0-10F460D97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CDE9F1D-9575-EC4F-8C1A-EA0A47216CF6}"/>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1476207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E51E70-32F1-45A4-A66C-950BC606F15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27657173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E51E70-32F1-45A4-A66C-950BC606F155}"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8071078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E51E70-32F1-45A4-A66C-950BC606F155}" type="datetimeFigureOut">
              <a:rPr lang="en-US" smtClean="0"/>
              <a:t>11/27/18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41218627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E51E70-32F1-45A4-A66C-950BC606F155}" type="datetimeFigureOut">
              <a:rPr lang="en-US" smtClean="0"/>
              <a:t>11/27/18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4045379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51E70-32F1-45A4-A66C-950BC606F155}" type="datetimeFigureOut">
              <a:rPr lang="en-US" smtClean="0"/>
              <a:t>11/27/18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21253558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E51E70-32F1-45A4-A66C-950BC606F155}"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38447065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E51E70-32F1-45A4-A66C-950BC606F155}"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34317800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E51E70-32F1-45A4-A66C-950BC606F15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5960971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E51E70-32F1-45A4-A66C-950BC606F15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2332950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B750-1968-4439-A420-6E794F18BB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A7A1B3-02A5-4164-B30F-4CB7613C67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8C2CD3-5535-4225-B835-4772002D1D0D}"/>
              </a:ext>
            </a:extLst>
          </p:cNvPr>
          <p:cNvSpPr>
            <a:spLocks noGrp="1"/>
          </p:cNvSpPr>
          <p:nvPr>
            <p:ph type="dt" sz="half" idx="10"/>
          </p:nvPr>
        </p:nvSpPr>
        <p:spPr/>
        <p:txBody>
          <a:bodyPr/>
          <a:lstStyle/>
          <a:p>
            <a:fld id="{1546E7B7-1177-48E2-BD56-2064C08D8FD9}" type="datetimeFigureOut">
              <a:rPr lang="en-US" smtClean="0"/>
              <a:t>11/28/18</a:t>
            </a:fld>
            <a:endParaRPr lang="en-US"/>
          </a:p>
        </p:txBody>
      </p:sp>
      <p:sp>
        <p:nvSpPr>
          <p:cNvPr id="5" name="Footer Placeholder 4">
            <a:extLst>
              <a:ext uri="{FF2B5EF4-FFF2-40B4-BE49-F238E27FC236}">
                <a16:creationId xmlns:a16="http://schemas.microsoft.com/office/drawing/2014/main" id="{2D3576D0-E572-46AA-BB51-5FB0A3624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91151-70BB-4A90-B4FC-BBAE5419F5D4}"/>
              </a:ext>
            </a:extLst>
          </p:cNvPr>
          <p:cNvSpPr>
            <a:spLocks noGrp="1"/>
          </p:cNvSpPr>
          <p:nvPr>
            <p:ph type="sldNum" sz="quarter" idx="12"/>
          </p:nvPr>
        </p:nvSpPr>
        <p:spPr/>
        <p:txBody>
          <a:bodyPr/>
          <a:lstStyle/>
          <a:p>
            <a:fld id="{AED8A43F-81E2-4449-931E-8065F60D14B4}" type="slidenum">
              <a:rPr lang="en-US" smtClean="0"/>
              <a:t>‹#›</a:t>
            </a:fld>
            <a:endParaRPr lang="en-US"/>
          </a:p>
        </p:txBody>
      </p:sp>
    </p:spTree>
    <p:extLst>
      <p:ext uri="{BB962C8B-B14F-4D97-AF65-F5344CB8AC3E}">
        <p14:creationId xmlns:p14="http://schemas.microsoft.com/office/powerpoint/2010/main" val="189151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F1B2-2CC3-9446-BAB7-E82F1A29E6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BEF918-7BB0-CA49-B611-310E424663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7D9FE9-53AD-5F44-913C-BD87094842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AECE04-B33D-C641-89FC-7AC90F6B67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B20DF7-1797-9E4A-A5DA-A0658E79B70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9CE58F-24F0-4C4C-987D-AE8B60C0B2BE}"/>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8" name="Footer Placeholder 7">
            <a:extLst>
              <a:ext uri="{FF2B5EF4-FFF2-40B4-BE49-F238E27FC236}">
                <a16:creationId xmlns:a16="http://schemas.microsoft.com/office/drawing/2014/main" id="{AFC4A102-E0E1-B540-ADC7-968658688F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EA5B0E3-4D02-CA4C-B9FD-E3C6B56281A4}"/>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36800646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2409-E400-46DD-AF67-D78EA2A6DC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FB8203-17CB-40A6-BDE0-D589BB32D4F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228588-9B7F-4B02-99C9-F936F4993011}"/>
              </a:ext>
            </a:extLst>
          </p:cNvPr>
          <p:cNvSpPr>
            <a:spLocks noGrp="1"/>
          </p:cNvSpPr>
          <p:nvPr>
            <p:ph type="dt" sz="half" idx="10"/>
          </p:nvPr>
        </p:nvSpPr>
        <p:spPr/>
        <p:txBody>
          <a:bodyPr/>
          <a:lstStyle/>
          <a:p>
            <a:fld id="{1546E7B7-1177-48E2-BD56-2064C08D8FD9}" type="datetimeFigureOut">
              <a:rPr lang="en-US" smtClean="0"/>
              <a:t>11/28/18</a:t>
            </a:fld>
            <a:endParaRPr lang="en-US"/>
          </a:p>
        </p:txBody>
      </p:sp>
      <p:sp>
        <p:nvSpPr>
          <p:cNvPr id="5" name="Footer Placeholder 4">
            <a:extLst>
              <a:ext uri="{FF2B5EF4-FFF2-40B4-BE49-F238E27FC236}">
                <a16:creationId xmlns:a16="http://schemas.microsoft.com/office/drawing/2014/main" id="{03F99988-D412-4D86-965E-DBCAE6F221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98CAF-F255-4703-BE36-73F781EA5F0A}"/>
              </a:ext>
            </a:extLst>
          </p:cNvPr>
          <p:cNvSpPr>
            <a:spLocks noGrp="1"/>
          </p:cNvSpPr>
          <p:nvPr>
            <p:ph type="sldNum" sz="quarter" idx="12"/>
          </p:nvPr>
        </p:nvSpPr>
        <p:spPr/>
        <p:txBody>
          <a:bodyPr/>
          <a:lstStyle/>
          <a:p>
            <a:fld id="{AED8A43F-81E2-4449-931E-8065F60D14B4}" type="slidenum">
              <a:rPr lang="en-US" smtClean="0"/>
              <a:t>‹#›</a:t>
            </a:fld>
            <a:endParaRPr lang="en-US"/>
          </a:p>
        </p:txBody>
      </p:sp>
    </p:spTree>
    <p:extLst>
      <p:ext uri="{BB962C8B-B14F-4D97-AF65-F5344CB8AC3E}">
        <p14:creationId xmlns:p14="http://schemas.microsoft.com/office/powerpoint/2010/main" val="19033117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8E9B6-46BD-49EC-B9DE-23F030BF34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6E503-E025-4178-83C7-7E8C8305D1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59132D-E368-4625-B095-7A92B045BDB4}"/>
              </a:ext>
            </a:extLst>
          </p:cNvPr>
          <p:cNvSpPr>
            <a:spLocks noGrp="1"/>
          </p:cNvSpPr>
          <p:nvPr>
            <p:ph type="dt" sz="half" idx="10"/>
          </p:nvPr>
        </p:nvSpPr>
        <p:spPr/>
        <p:txBody>
          <a:bodyPr/>
          <a:lstStyle/>
          <a:p>
            <a:fld id="{1546E7B7-1177-48E2-BD56-2064C08D8FD9}" type="datetimeFigureOut">
              <a:rPr lang="en-US" smtClean="0"/>
              <a:t>11/28/18</a:t>
            </a:fld>
            <a:endParaRPr lang="en-US"/>
          </a:p>
        </p:txBody>
      </p:sp>
      <p:sp>
        <p:nvSpPr>
          <p:cNvPr id="5" name="Footer Placeholder 4">
            <a:extLst>
              <a:ext uri="{FF2B5EF4-FFF2-40B4-BE49-F238E27FC236}">
                <a16:creationId xmlns:a16="http://schemas.microsoft.com/office/drawing/2014/main" id="{C7D05E94-A334-4199-A900-39FE45E3D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466D9D-9606-4493-A9ED-C078BCAE9CDF}"/>
              </a:ext>
            </a:extLst>
          </p:cNvPr>
          <p:cNvSpPr>
            <a:spLocks noGrp="1"/>
          </p:cNvSpPr>
          <p:nvPr>
            <p:ph type="sldNum" sz="quarter" idx="12"/>
          </p:nvPr>
        </p:nvSpPr>
        <p:spPr/>
        <p:txBody>
          <a:bodyPr/>
          <a:lstStyle/>
          <a:p>
            <a:fld id="{AED8A43F-81E2-4449-931E-8065F60D14B4}" type="slidenum">
              <a:rPr lang="en-US" smtClean="0"/>
              <a:t>‹#›</a:t>
            </a:fld>
            <a:endParaRPr lang="en-US"/>
          </a:p>
        </p:txBody>
      </p:sp>
    </p:spTree>
    <p:extLst>
      <p:ext uri="{BB962C8B-B14F-4D97-AF65-F5344CB8AC3E}">
        <p14:creationId xmlns:p14="http://schemas.microsoft.com/office/powerpoint/2010/main" val="41510846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E50D-5E24-4979-A8FC-8D1BB0DCDA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AE8532-96E2-4776-A43B-6DA095760E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7E0B9B-BE34-4173-9209-2978C3B78A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FFD578-4124-4782-A15E-4037050B0116}"/>
              </a:ext>
            </a:extLst>
          </p:cNvPr>
          <p:cNvSpPr>
            <a:spLocks noGrp="1"/>
          </p:cNvSpPr>
          <p:nvPr>
            <p:ph type="dt" sz="half" idx="10"/>
          </p:nvPr>
        </p:nvSpPr>
        <p:spPr/>
        <p:txBody>
          <a:bodyPr/>
          <a:lstStyle/>
          <a:p>
            <a:fld id="{1546E7B7-1177-48E2-BD56-2064C08D8FD9}" type="datetimeFigureOut">
              <a:rPr lang="en-US" smtClean="0"/>
              <a:t>11/28/18</a:t>
            </a:fld>
            <a:endParaRPr lang="en-US"/>
          </a:p>
        </p:txBody>
      </p:sp>
      <p:sp>
        <p:nvSpPr>
          <p:cNvPr id="6" name="Footer Placeholder 5">
            <a:extLst>
              <a:ext uri="{FF2B5EF4-FFF2-40B4-BE49-F238E27FC236}">
                <a16:creationId xmlns:a16="http://schemas.microsoft.com/office/drawing/2014/main" id="{793F2AB1-43C8-432A-B743-D75C014015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CE0B9F-C686-4148-9F59-6E035B760374}"/>
              </a:ext>
            </a:extLst>
          </p:cNvPr>
          <p:cNvSpPr>
            <a:spLocks noGrp="1"/>
          </p:cNvSpPr>
          <p:nvPr>
            <p:ph type="sldNum" sz="quarter" idx="12"/>
          </p:nvPr>
        </p:nvSpPr>
        <p:spPr/>
        <p:txBody>
          <a:bodyPr/>
          <a:lstStyle/>
          <a:p>
            <a:fld id="{AED8A43F-81E2-4449-931E-8065F60D14B4}" type="slidenum">
              <a:rPr lang="en-US" smtClean="0"/>
              <a:t>‹#›</a:t>
            </a:fld>
            <a:endParaRPr lang="en-US"/>
          </a:p>
        </p:txBody>
      </p:sp>
    </p:spTree>
    <p:extLst>
      <p:ext uri="{BB962C8B-B14F-4D97-AF65-F5344CB8AC3E}">
        <p14:creationId xmlns:p14="http://schemas.microsoft.com/office/powerpoint/2010/main" val="36510571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9704-0B0C-4984-BF7A-6D87E19B70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88678-7255-41BA-A378-156E9CFEEB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C698D4-1716-4067-9DCE-0971B59C40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A658AF-D792-49CF-A4AF-F6745D2B95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3F7DB37-C297-4BBD-8879-6D14838F03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9DFED5-9190-4BF9-9B43-B432E1F8EDB5}"/>
              </a:ext>
            </a:extLst>
          </p:cNvPr>
          <p:cNvSpPr>
            <a:spLocks noGrp="1"/>
          </p:cNvSpPr>
          <p:nvPr>
            <p:ph type="dt" sz="half" idx="10"/>
          </p:nvPr>
        </p:nvSpPr>
        <p:spPr/>
        <p:txBody>
          <a:bodyPr/>
          <a:lstStyle/>
          <a:p>
            <a:fld id="{1546E7B7-1177-48E2-BD56-2064C08D8FD9}" type="datetimeFigureOut">
              <a:rPr lang="en-US" smtClean="0"/>
              <a:t>11/28/18</a:t>
            </a:fld>
            <a:endParaRPr lang="en-US"/>
          </a:p>
        </p:txBody>
      </p:sp>
      <p:sp>
        <p:nvSpPr>
          <p:cNvPr id="8" name="Footer Placeholder 7">
            <a:extLst>
              <a:ext uri="{FF2B5EF4-FFF2-40B4-BE49-F238E27FC236}">
                <a16:creationId xmlns:a16="http://schemas.microsoft.com/office/drawing/2014/main" id="{9DA854FA-BDEB-4AE9-B5B7-053991EFDF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7B39B7-C9F1-41A5-91DE-C78688A985FD}"/>
              </a:ext>
            </a:extLst>
          </p:cNvPr>
          <p:cNvSpPr>
            <a:spLocks noGrp="1"/>
          </p:cNvSpPr>
          <p:nvPr>
            <p:ph type="sldNum" sz="quarter" idx="12"/>
          </p:nvPr>
        </p:nvSpPr>
        <p:spPr/>
        <p:txBody>
          <a:bodyPr/>
          <a:lstStyle/>
          <a:p>
            <a:fld id="{AED8A43F-81E2-4449-931E-8065F60D14B4}" type="slidenum">
              <a:rPr lang="en-US" smtClean="0"/>
              <a:t>‹#›</a:t>
            </a:fld>
            <a:endParaRPr lang="en-US"/>
          </a:p>
        </p:txBody>
      </p:sp>
    </p:spTree>
    <p:extLst>
      <p:ext uri="{BB962C8B-B14F-4D97-AF65-F5344CB8AC3E}">
        <p14:creationId xmlns:p14="http://schemas.microsoft.com/office/powerpoint/2010/main" val="30450854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3E52-ECA1-43CD-B352-B2C54FBD80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93C29A-7F9C-4453-9E75-7B8539DDA563}"/>
              </a:ext>
            </a:extLst>
          </p:cNvPr>
          <p:cNvSpPr>
            <a:spLocks noGrp="1"/>
          </p:cNvSpPr>
          <p:nvPr>
            <p:ph type="dt" sz="half" idx="10"/>
          </p:nvPr>
        </p:nvSpPr>
        <p:spPr/>
        <p:txBody>
          <a:bodyPr/>
          <a:lstStyle/>
          <a:p>
            <a:fld id="{1546E7B7-1177-48E2-BD56-2064C08D8FD9}" type="datetimeFigureOut">
              <a:rPr lang="en-US" smtClean="0"/>
              <a:t>11/28/18</a:t>
            </a:fld>
            <a:endParaRPr lang="en-US"/>
          </a:p>
        </p:txBody>
      </p:sp>
      <p:sp>
        <p:nvSpPr>
          <p:cNvPr id="4" name="Footer Placeholder 3">
            <a:extLst>
              <a:ext uri="{FF2B5EF4-FFF2-40B4-BE49-F238E27FC236}">
                <a16:creationId xmlns:a16="http://schemas.microsoft.com/office/drawing/2014/main" id="{1F2431DC-A6A8-4EBF-8363-3FFE995D6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76D480-12C9-473A-9087-1C842A3F4967}"/>
              </a:ext>
            </a:extLst>
          </p:cNvPr>
          <p:cNvSpPr>
            <a:spLocks noGrp="1"/>
          </p:cNvSpPr>
          <p:nvPr>
            <p:ph type="sldNum" sz="quarter" idx="12"/>
          </p:nvPr>
        </p:nvSpPr>
        <p:spPr/>
        <p:txBody>
          <a:bodyPr/>
          <a:lstStyle/>
          <a:p>
            <a:fld id="{AED8A43F-81E2-4449-931E-8065F60D14B4}" type="slidenum">
              <a:rPr lang="en-US" smtClean="0"/>
              <a:t>‹#›</a:t>
            </a:fld>
            <a:endParaRPr lang="en-US"/>
          </a:p>
        </p:txBody>
      </p:sp>
    </p:spTree>
    <p:extLst>
      <p:ext uri="{BB962C8B-B14F-4D97-AF65-F5344CB8AC3E}">
        <p14:creationId xmlns:p14="http://schemas.microsoft.com/office/powerpoint/2010/main" val="19472494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90B477-DFAF-4CFA-B552-08795F521A1C}"/>
              </a:ext>
            </a:extLst>
          </p:cNvPr>
          <p:cNvSpPr>
            <a:spLocks noGrp="1"/>
          </p:cNvSpPr>
          <p:nvPr>
            <p:ph type="dt" sz="half" idx="10"/>
          </p:nvPr>
        </p:nvSpPr>
        <p:spPr/>
        <p:txBody>
          <a:bodyPr/>
          <a:lstStyle/>
          <a:p>
            <a:fld id="{1546E7B7-1177-48E2-BD56-2064C08D8FD9}" type="datetimeFigureOut">
              <a:rPr lang="en-US" smtClean="0"/>
              <a:t>11/28/18</a:t>
            </a:fld>
            <a:endParaRPr lang="en-US"/>
          </a:p>
        </p:txBody>
      </p:sp>
      <p:sp>
        <p:nvSpPr>
          <p:cNvPr id="3" name="Footer Placeholder 2">
            <a:extLst>
              <a:ext uri="{FF2B5EF4-FFF2-40B4-BE49-F238E27FC236}">
                <a16:creationId xmlns:a16="http://schemas.microsoft.com/office/drawing/2014/main" id="{2733EBCA-C853-4CDF-B108-9C9D35D83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3C664F-E7E1-4C5D-AF5E-334291E5733B}"/>
              </a:ext>
            </a:extLst>
          </p:cNvPr>
          <p:cNvSpPr>
            <a:spLocks noGrp="1"/>
          </p:cNvSpPr>
          <p:nvPr>
            <p:ph type="sldNum" sz="quarter" idx="12"/>
          </p:nvPr>
        </p:nvSpPr>
        <p:spPr/>
        <p:txBody>
          <a:bodyPr/>
          <a:lstStyle/>
          <a:p>
            <a:fld id="{AED8A43F-81E2-4449-931E-8065F60D14B4}" type="slidenum">
              <a:rPr lang="en-US" smtClean="0"/>
              <a:t>‹#›</a:t>
            </a:fld>
            <a:endParaRPr lang="en-US"/>
          </a:p>
        </p:txBody>
      </p:sp>
    </p:spTree>
    <p:extLst>
      <p:ext uri="{BB962C8B-B14F-4D97-AF65-F5344CB8AC3E}">
        <p14:creationId xmlns:p14="http://schemas.microsoft.com/office/powerpoint/2010/main" val="15381798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FD5E-A6FA-45B8-A0D3-2E81603465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55231E-05A2-464E-BC0E-07D0ADBC2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859E19-9D68-4D42-936B-DBF4AE5BA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1FD3F7-C80D-4F20-8A74-E5F9FF68BF67}"/>
              </a:ext>
            </a:extLst>
          </p:cNvPr>
          <p:cNvSpPr>
            <a:spLocks noGrp="1"/>
          </p:cNvSpPr>
          <p:nvPr>
            <p:ph type="dt" sz="half" idx="10"/>
          </p:nvPr>
        </p:nvSpPr>
        <p:spPr/>
        <p:txBody>
          <a:bodyPr/>
          <a:lstStyle/>
          <a:p>
            <a:fld id="{1546E7B7-1177-48E2-BD56-2064C08D8FD9}" type="datetimeFigureOut">
              <a:rPr lang="en-US" smtClean="0"/>
              <a:t>11/28/18</a:t>
            </a:fld>
            <a:endParaRPr lang="en-US"/>
          </a:p>
        </p:txBody>
      </p:sp>
      <p:sp>
        <p:nvSpPr>
          <p:cNvPr id="6" name="Footer Placeholder 5">
            <a:extLst>
              <a:ext uri="{FF2B5EF4-FFF2-40B4-BE49-F238E27FC236}">
                <a16:creationId xmlns:a16="http://schemas.microsoft.com/office/drawing/2014/main" id="{032DD134-B721-44EC-B2DC-9B5ECCE67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C8ABE-D25B-4578-A30F-F23968BE0E53}"/>
              </a:ext>
            </a:extLst>
          </p:cNvPr>
          <p:cNvSpPr>
            <a:spLocks noGrp="1"/>
          </p:cNvSpPr>
          <p:nvPr>
            <p:ph type="sldNum" sz="quarter" idx="12"/>
          </p:nvPr>
        </p:nvSpPr>
        <p:spPr/>
        <p:txBody>
          <a:bodyPr/>
          <a:lstStyle/>
          <a:p>
            <a:fld id="{AED8A43F-81E2-4449-931E-8065F60D14B4}" type="slidenum">
              <a:rPr lang="en-US" smtClean="0"/>
              <a:t>‹#›</a:t>
            </a:fld>
            <a:endParaRPr lang="en-US"/>
          </a:p>
        </p:txBody>
      </p:sp>
    </p:spTree>
    <p:extLst>
      <p:ext uri="{BB962C8B-B14F-4D97-AF65-F5344CB8AC3E}">
        <p14:creationId xmlns:p14="http://schemas.microsoft.com/office/powerpoint/2010/main" val="16377094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7F2F-A176-4F10-ABA7-777C93052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84880D-DC71-42F6-AF73-2EDD4F144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9E1190-D976-4037-BA10-02CA0DB5A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344DCCB-18A6-4062-9266-6C310274E6B9}"/>
              </a:ext>
            </a:extLst>
          </p:cNvPr>
          <p:cNvSpPr>
            <a:spLocks noGrp="1"/>
          </p:cNvSpPr>
          <p:nvPr>
            <p:ph type="dt" sz="half" idx="10"/>
          </p:nvPr>
        </p:nvSpPr>
        <p:spPr/>
        <p:txBody>
          <a:bodyPr/>
          <a:lstStyle/>
          <a:p>
            <a:fld id="{1546E7B7-1177-48E2-BD56-2064C08D8FD9}" type="datetimeFigureOut">
              <a:rPr lang="en-US" smtClean="0"/>
              <a:t>11/28/18</a:t>
            </a:fld>
            <a:endParaRPr lang="en-US"/>
          </a:p>
        </p:txBody>
      </p:sp>
      <p:sp>
        <p:nvSpPr>
          <p:cNvPr id="6" name="Footer Placeholder 5">
            <a:extLst>
              <a:ext uri="{FF2B5EF4-FFF2-40B4-BE49-F238E27FC236}">
                <a16:creationId xmlns:a16="http://schemas.microsoft.com/office/drawing/2014/main" id="{3495F473-BF5E-4BB1-856F-8B66FEC480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73F44C-31A8-41AD-9E03-10AB46E8145B}"/>
              </a:ext>
            </a:extLst>
          </p:cNvPr>
          <p:cNvSpPr>
            <a:spLocks noGrp="1"/>
          </p:cNvSpPr>
          <p:nvPr>
            <p:ph type="sldNum" sz="quarter" idx="12"/>
          </p:nvPr>
        </p:nvSpPr>
        <p:spPr/>
        <p:txBody>
          <a:bodyPr/>
          <a:lstStyle/>
          <a:p>
            <a:fld id="{AED8A43F-81E2-4449-931E-8065F60D14B4}" type="slidenum">
              <a:rPr lang="en-US" smtClean="0"/>
              <a:t>‹#›</a:t>
            </a:fld>
            <a:endParaRPr lang="en-US"/>
          </a:p>
        </p:txBody>
      </p:sp>
    </p:spTree>
    <p:extLst>
      <p:ext uri="{BB962C8B-B14F-4D97-AF65-F5344CB8AC3E}">
        <p14:creationId xmlns:p14="http://schemas.microsoft.com/office/powerpoint/2010/main" val="15085470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61845-AC84-4C21-92FC-92A9DA3413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37CC30-E83D-4857-B88E-E08377475E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BADA3-97E0-4359-96F7-8536B3A39431}"/>
              </a:ext>
            </a:extLst>
          </p:cNvPr>
          <p:cNvSpPr>
            <a:spLocks noGrp="1"/>
          </p:cNvSpPr>
          <p:nvPr>
            <p:ph type="dt" sz="half" idx="10"/>
          </p:nvPr>
        </p:nvSpPr>
        <p:spPr/>
        <p:txBody>
          <a:bodyPr/>
          <a:lstStyle/>
          <a:p>
            <a:fld id="{1546E7B7-1177-48E2-BD56-2064C08D8FD9}" type="datetimeFigureOut">
              <a:rPr lang="en-US" smtClean="0"/>
              <a:t>11/28/18</a:t>
            </a:fld>
            <a:endParaRPr lang="en-US"/>
          </a:p>
        </p:txBody>
      </p:sp>
      <p:sp>
        <p:nvSpPr>
          <p:cNvPr id="5" name="Footer Placeholder 4">
            <a:extLst>
              <a:ext uri="{FF2B5EF4-FFF2-40B4-BE49-F238E27FC236}">
                <a16:creationId xmlns:a16="http://schemas.microsoft.com/office/drawing/2014/main" id="{8F0D2FDE-2447-49FD-97D3-958A61A073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B2B0A3-C45F-4066-AC9B-3CE942A15106}"/>
              </a:ext>
            </a:extLst>
          </p:cNvPr>
          <p:cNvSpPr>
            <a:spLocks noGrp="1"/>
          </p:cNvSpPr>
          <p:nvPr>
            <p:ph type="sldNum" sz="quarter" idx="12"/>
          </p:nvPr>
        </p:nvSpPr>
        <p:spPr/>
        <p:txBody>
          <a:bodyPr/>
          <a:lstStyle/>
          <a:p>
            <a:fld id="{AED8A43F-81E2-4449-931E-8065F60D14B4}" type="slidenum">
              <a:rPr lang="en-US" smtClean="0"/>
              <a:t>‹#›</a:t>
            </a:fld>
            <a:endParaRPr lang="en-US"/>
          </a:p>
        </p:txBody>
      </p:sp>
    </p:spTree>
    <p:extLst>
      <p:ext uri="{BB962C8B-B14F-4D97-AF65-F5344CB8AC3E}">
        <p14:creationId xmlns:p14="http://schemas.microsoft.com/office/powerpoint/2010/main" val="4955261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355503-D19C-4313-A742-4E69EE94EE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41FD75-A085-40C5-8B8B-8F1C117F68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15CC7-85CF-4D1F-A8EF-BC6BE7AC33EC}"/>
              </a:ext>
            </a:extLst>
          </p:cNvPr>
          <p:cNvSpPr>
            <a:spLocks noGrp="1"/>
          </p:cNvSpPr>
          <p:nvPr>
            <p:ph type="dt" sz="half" idx="10"/>
          </p:nvPr>
        </p:nvSpPr>
        <p:spPr/>
        <p:txBody>
          <a:bodyPr/>
          <a:lstStyle/>
          <a:p>
            <a:fld id="{1546E7B7-1177-48E2-BD56-2064C08D8FD9}" type="datetimeFigureOut">
              <a:rPr lang="en-US" smtClean="0"/>
              <a:t>11/28/18</a:t>
            </a:fld>
            <a:endParaRPr lang="en-US"/>
          </a:p>
        </p:txBody>
      </p:sp>
      <p:sp>
        <p:nvSpPr>
          <p:cNvPr id="5" name="Footer Placeholder 4">
            <a:extLst>
              <a:ext uri="{FF2B5EF4-FFF2-40B4-BE49-F238E27FC236}">
                <a16:creationId xmlns:a16="http://schemas.microsoft.com/office/drawing/2014/main" id="{B77BB537-EC87-4218-9308-1AADCE6BB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4E618-EEEE-4FB2-8B0C-AC29616D196B}"/>
              </a:ext>
            </a:extLst>
          </p:cNvPr>
          <p:cNvSpPr>
            <a:spLocks noGrp="1"/>
          </p:cNvSpPr>
          <p:nvPr>
            <p:ph type="sldNum" sz="quarter" idx="12"/>
          </p:nvPr>
        </p:nvSpPr>
        <p:spPr/>
        <p:txBody>
          <a:bodyPr/>
          <a:lstStyle/>
          <a:p>
            <a:fld id="{AED8A43F-81E2-4449-931E-8065F60D14B4}" type="slidenum">
              <a:rPr lang="en-US" smtClean="0"/>
              <a:t>‹#›</a:t>
            </a:fld>
            <a:endParaRPr lang="en-US"/>
          </a:p>
        </p:txBody>
      </p:sp>
    </p:spTree>
    <p:extLst>
      <p:ext uri="{BB962C8B-B14F-4D97-AF65-F5344CB8AC3E}">
        <p14:creationId xmlns:p14="http://schemas.microsoft.com/office/powerpoint/2010/main" val="53348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6AE56-3D5C-8E4B-9892-0310B933DD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498949-BC04-4E4F-B325-1A7B9DE8BC16}"/>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4" name="Footer Placeholder 3">
            <a:extLst>
              <a:ext uri="{FF2B5EF4-FFF2-40B4-BE49-F238E27FC236}">
                <a16:creationId xmlns:a16="http://schemas.microsoft.com/office/drawing/2014/main" id="{E22FC5A4-2002-634D-8F3C-9E7712E720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803668A-AE02-EB47-9F1B-7FE4CAE1177A}"/>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3160151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52366D-950F-AF46-969F-EF5CB4A700F8}"/>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3" name="Footer Placeholder 2">
            <a:extLst>
              <a:ext uri="{FF2B5EF4-FFF2-40B4-BE49-F238E27FC236}">
                <a16:creationId xmlns:a16="http://schemas.microsoft.com/office/drawing/2014/main" id="{EBE06D68-A54E-2F43-8C3E-EC40A957DF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22A141C-99E0-0E45-B153-3C4752C9C9A5}"/>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62594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8504-104D-E14B-9808-5E429FFDB2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CB0807-4197-1545-990C-F9D42928BD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1C008E-BBAD-F545-AFC2-BE0CB3147F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7CA1E7-E225-E345-A086-24599FA552F3}"/>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6" name="Footer Placeholder 5">
            <a:extLst>
              <a:ext uri="{FF2B5EF4-FFF2-40B4-BE49-F238E27FC236}">
                <a16:creationId xmlns:a16="http://schemas.microsoft.com/office/drawing/2014/main" id="{ED396F4E-1702-EF48-A459-B86FE3551ED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57BFB6D-ABF6-8548-9E5F-2AE77D23ED4B}"/>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643128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41AB-9263-9E48-9871-FF7205F71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43EC27-0720-DD4D-A6D8-5222316BF5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6A03E33-7E0A-F543-B814-131919D75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779027-3A1D-7140-AE4C-F34ED53C508C}"/>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6" name="Footer Placeholder 5">
            <a:extLst>
              <a:ext uri="{FF2B5EF4-FFF2-40B4-BE49-F238E27FC236}">
                <a16:creationId xmlns:a16="http://schemas.microsoft.com/office/drawing/2014/main" id="{951EF12A-27D4-C440-AF6C-30D49C5FBA2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713D892-54EB-A945-A82C-41FC1C7E4106}"/>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486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6.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9.jp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727299-5D12-0346-A12C-58376885FC1D}"/>
              </a:ext>
            </a:extLst>
          </p:cNvPr>
          <p:cNvSpPr>
            <a:spLocks noGrp="1"/>
          </p:cNvSpPr>
          <p:nvPr>
            <p:ph type="title"/>
          </p:nvPr>
        </p:nvSpPr>
        <p:spPr>
          <a:xfrm>
            <a:off x="455428" y="242738"/>
            <a:ext cx="10515600" cy="1325563"/>
          </a:xfrm>
          <a:prstGeom prst="rect">
            <a:avLst/>
          </a:prstGeom>
        </p:spPr>
        <p:txBody>
          <a:bodyPr vert="horz" lIns="91440" tIns="45720" rIns="91440" bIns="45720" rtlCol="0" anchor="ctr">
            <a:normAutofit/>
          </a:bodyPr>
          <a:lstStyle/>
          <a:p>
            <a:r>
              <a:rPr lang="en-US" dirty="0"/>
              <a:t>Mobile Apps for Mental Health in VA</a:t>
            </a:r>
          </a:p>
        </p:txBody>
      </p:sp>
      <p:sp>
        <p:nvSpPr>
          <p:cNvPr id="3" name="Text Placeholder 2">
            <a:extLst>
              <a:ext uri="{FF2B5EF4-FFF2-40B4-BE49-F238E27FC236}">
                <a16:creationId xmlns:a16="http://schemas.microsoft.com/office/drawing/2014/main" id="{0F2E94CB-7268-D44D-A4A7-BCCDFFC2B7DD}"/>
              </a:ext>
            </a:extLst>
          </p:cNvPr>
          <p:cNvSpPr>
            <a:spLocks noGrp="1"/>
          </p:cNvSpPr>
          <p:nvPr>
            <p:ph type="body" idx="1"/>
          </p:nvPr>
        </p:nvSpPr>
        <p:spPr>
          <a:xfrm>
            <a:off x="455428" y="3312040"/>
            <a:ext cx="5232991" cy="3290775"/>
          </a:xfrm>
          <a:prstGeom prst="rect">
            <a:avLst/>
          </a:prstGeom>
          <a:solidFill>
            <a:schemeClr val="accent1"/>
          </a:solidFill>
          <a:scene3d>
            <a:camera prst="orthographicFront"/>
            <a:lightRig rig="flood" dir="t">
              <a:rot lat="0" lon="0" rev="3000000"/>
            </a:lightRig>
          </a:scene3d>
          <a:sp3d extrusionH="25400" prstMaterial="plastic">
            <a:bevelT/>
            <a:bevelB/>
          </a:sp3d>
        </p:spPr>
        <p:txBody>
          <a:bodyPr vert="horz" lIns="91440" tIns="45720" rIns="91440" bIns="45720" rtlCol="0">
            <a:normAutofit/>
          </a:bodyPr>
          <a:lstStyle/>
          <a:p>
            <a:pPr lvl="0"/>
            <a:endParaRPr lang="en-US" dirty="0"/>
          </a:p>
          <a:p>
            <a:pPr lvl="0"/>
            <a:r>
              <a:rPr lang="en-US" dirty="0"/>
              <a:t>Jason Owen, PhD, MPH</a:t>
            </a:r>
          </a:p>
          <a:p>
            <a:pPr lvl="0"/>
            <a:r>
              <a:rPr lang="en-US" dirty="0"/>
              <a:t>National Center for PTSD</a:t>
            </a:r>
          </a:p>
          <a:p>
            <a:pPr lvl="0"/>
            <a:r>
              <a:rPr lang="en-US" dirty="0"/>
              <a:t>Dissemination &amp; Training Division</a:t>
            </a:r>
          </a:p>
          <a:p>
            <a:pPr lvl="0"/>
            <a:r>
              <a:rPr lang="en-US" dirty="0"/>
              <a:t>VAPAHCS, Menlo Park, CA</a:t>
            </a:r>
          </a:p>
        </p:txBody>
      </p:sp>
    </p:spTree>
    <p:extLst>
      <p:ext uri="{BB962C8B-B14F-4D97-AF65-F5344CB8AC3E}">
        <p14:creationId xmlns:p14="http://schemas.microsoft.com/office/powerpoint/2010/main" val="3244233732"/>
      </p:ext>
    </p:extLst>
  </p:cSld>
  <p:clrMap bg1="dk1" tx1="lt1" bg2="dk2" tx2="lt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Roman" panose="02000503020000020003"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5">
            <a:alphaModFix amt="10000"/>
            <a:extLst>
              <a:ext uri="{28A0092B-C50C-407E-A947-70E740481C1C}">
                <a14:useLocalDpi xmlns:a14="http://schemas.microsoft.com/office/drawing/2010/main" val="0"/>
              </a:ext>
            </a:extLst>
          </a:blip>
          <a:stretch>
            <a:fillRect/>
          </a:stretch>
        </p:blipFill>
        <p:spPr>
          <a:xfrm flipV="1">
            <a:off x="0" y="1143"/>
            <a:ext cx="12192000" cy="6853431"/>
          </a:xfrm>
          <a:prstGeom prst="rect">
            <a:avLst/>
          </a:prstGeom>
        </p:spPr>
      </p:pic>
      <p:sp>
        <p:nvSpPr>
          <p:cNvPr id="2" name="Title Placeholder 1"/>
          <p:cNvSpPr>
            <a:spLocks noGrp="1"/>
          </p:cNvSpPr>
          <p:nvPr>
            <p:ph type="title"/>
          </p:nvPr>
        </p:nvSpPr>
        <p:spPr>
          <a:xfrm>
            <a:off x="343878" y="365126"/>
            <a:ext cx="11004061" cy="108853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43877" y="2157047"/>
            <a:ext cx="11009923" cy="388250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968587" y="6356351"/>
            <a:ext cx="2743200" cy="365125"/>
          </a:xfrm>
          <a:prstGeom prst="rect">
            <a:avLst/>
          </a:prstGeom>
        </p:spPr>
        <p:txBody>
          <a:bodyPr vert="horz" lIns="91440" tIns="45720" rIns="91440" bIns="45720" rtlCol="0" anchor="ctr"/>
          <a:lstStyle>
            <a:lvl1pPr algn="r">
              <a:defRPr sz="1050">
                <a:solidFill>
                  <a:schemeClr val="bg2">
                    <a:lumMod val="50000"/>
                  </a:schemeClr>
                </a:solidFill>
              </a:defRPr>
            </a:lvl1pPr>
          </a:lstStyle>
          <a:p>
            <a:fld id="{C912F9B5-D737-5746-B22A-721710C1C3A7}" type="slidenum">
              <a:rPr lang="en-US" smtClean="0"/>
              <a:pPr/>
              <a:t>‹#›</a:t>
            </a:fld>
            <a:endParaRPr lang="en-US"/>
          </a:p>
        </p:txBody>
      </p:sp>
      <p:pic>
        <p:nvPicPr>
          <p:cNvPr id="4" name="Picture 3"/>
          <p:cNvPicPr>
            <a:picLocks noChangeAspect="1"/>
          </p:cNvPicPr>
          <p:nvPr userDrawn="1"/>
        </p:nvPicPr>
        <p:blipFill>
          <a:blip r:embed="rId16"/>
          <a:stretch>
            <a:fillRect/>
          </a:stretch>
        </p:blipFill>
        <p:spPr>
          <a:xfrm>
            <a:off x="376297" y="6187862"/>
            <a:ext cx="1791171" cy="576756"/>
          </a:xfrm>
          <a:prstGeom prst="rect">
            <a:avLst/>
          </a:prstGeom>
        </p:spPr>
      </p:pic>
      <p:sp>
        <p:nvSpPr>
          <p:cNvPr id="11" name="Rectangle 10"/>
          <p:cNvSpPr/>
          <p:nvPr userDrawn="1"/>
        </p:nvSpPr>
        <p:spPr>
          <a:xfrm>
            <a:off x="0" y="0"/>
            <a:ext cx="12192000" cy="1992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1467275"/>
            <a:ext cx="113792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Oval 4"/>
          <p:cNvSpPr/>
          <p:nvPr userDrawn="1"/>
        </p:nvSpPr>
        <p:spPr>
          <a:xfrm>
            <a:off x="11349096" y="1377244"/>
            <a:ext cx="301037" cy="2257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6911038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hdr="0" ftr="0" dt="0"/>
  <p:txStyles>
    <p:titleStyle>
      <a:lvl1pPr algn="l"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0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096" y="0"/>
            <a:ext cx="12179808" cy="6858000"/>
          </a:xfrm>
          <a:prstGeom prst="rect">
            <a:avLst/>
          </a:prstGeom>
        </p:spPr>
      </p:pic>
      <p:sp>
        <p:nvSpPr>
          <p:cNvPr id="2" name="Title Placeholder 1"/>
          <p:cNvSpPr>
            <a:spLocks noGrp="1"/>
          </p:cNvSpPr>
          <p:nvPr>
            <p:ph type="title"/>
          </p:nvPr>
        </p:nvSpPr>
        <p:spPr>
          <a:xfrm>
            <a:off x="406400" y="177800"/>
            <a:ext cx="8839200" cy="508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06400" y="1092201"/>
            <a:ext cx="11176000" cy="50339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923481" y="6570536"/>
            <a:ext cx="3860800" cy="287465"/>
          </a:xfrm>
          <a:prstGeom prst="rect">
            <a:avLst/>
          </a:prstGeom>
        </p:spPr>
        <p:txBody>
          <a:bodyPr vert="horz" lIns="91440" tIns="45720" rIns="91440" bIns="45720" rtlCol="0" anchor="ctr"/>
          <a:lstStyle>
            <a:lvl1pPr algn="l">
              <a:defRPr sz="1600">
                <a:solidFill>
                  <a:srgbClr val="FFFF00"/>
                </a:solidFill>
              </a:defRPr>
            </a:lvl1pPr>
          </a:lstStyle>
          <a:p>
            <a:endParaRPr lang="en-US" dirty="0"/>
          </a:p>
        </p:txBody>
      </p:sp>
    </p:spTree>
    <p:extLst>
      <p:ext uri="{BB962C8B-B14F-4D97-AF65-F5344CB8AC3E}">
        <p14:creationId xmlns:p14="http://schemas.microsoft.com/office/powerpoint/2010/main" val="31248877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703" r:id="rId13"/>
  </p:sldLayoutIdLst>
  <p:txStyles>
    <p:titleStyle>
      <a:lvl1pPr algn="l" defTabSz="1219170" rtl="0" eaLnBrk="1" latinLnBrk="0" hangingPunct="1">
        <a:spcBef>
          <a:spcPct val="0"/>
        </a:spcBef>
        <a:buNone/>
        <a:defRPr sz="3200" b="0" kern="1200">
          <a:solidFill>
            <a:schemeClr val="bg1"/>
          </a:solidFill>
          <a:latin typeface="Arial" panose="020B0604020202020204" pitchFamily="34" charset="0"/>
          <a:ea typeface="+mj-ea"/>
          <a:cs typeface="Arial" panose="020B0604020202020204" pitchFamily="34" charset="0"/>
        </a:defRPr>
      </a:lvl1pPr>
    </p:titleStyle>
    <p:bodyStyle>
      <a:lvl1pPr marL="457189" indent="-457189"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51E70-32F1-45A4-A66C-950BC606F155}" type="datetimeFigureOut">
              <a:rPr lang="en-US" smtClean="0"/>
              <a:t>11/27/18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E53E3-C7C2-417D-9E2E-1A9A95492A9E}" type="slidenum">
              <a:rPr lang="en-US" smtClean="0"/>
              <a:t>‹#›</a:t>
            </a:fld>
            <a:endParaRPr lang="en-US"/>
          </a:p>
        </p:txBody>
      </p:sp>
    </p:spTree>
    <p:extLst>
      <p:ext uri="{BB962C8B-B14F-4D97-AF65-F5344CB8AC3E}">
        <p14:creationId xmlns:p14="http://schemas.microsoft.com/office/powerpoint/2010/main" val="129354662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2BE951-83C4-4D0A-96E7-2758A9A128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A615B9-ADFD-4D72-8B2B-5EE7C2E064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217438-AC8F-471A-9450-710513173A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46E7B7-1177-48E2-BD56-2064C08D8FD9}" type="datetimeFigureOut">
              <a:rPr lang="en-US" smtClean="0"/>
              <a:t>11/28/18</a:t>
            </a:fld>
            <a:endParaRPr lang="en-US"/>
          </a:p>
        </p:txBody>
      </p:sp>
      <p:sp>
        <p:nvSpPr>
          <p:cNvPr id="5" name="Footer Placeholder 4">
            <a:extLst>
              <a:ext uri="{FF2B5EF4-FFF2-40B4-BE49-F238E27FC236}">
                <a16:creationId xmlns:a16="http://schemas.microsoft.com/office/drawing/2014/main" id="{9B0335B3-099D-4E8F-A8B9-1FECCA64E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27CE68-D374-46CD-8A3D-E8DBF5BD1C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8A43F-81E2-4449-931E-8065F60D14B4}" type="slidenum">
              <a:rPr lang="en-US" smtClean="0"/>
              <a:t>‹#›</a:t>
            </a:fld>
            <a:endParaRPr lang="en-US"/>
          </a:p>
        </p:txBody>
      </p:sp>
    </p:spTree>
    <p:extLst>
      <p:ext uri="{BB962C8B-B14F-4D97-AF65-F5344CB8AC3E}">
        <p14:creationId xmlns:p14="http://schemas.microsoft.com/office/powerpoint/2010/main" val="389376596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tiff"/><Relationship Id="rId18" Type="http://schemas.openxmlformats.org/officeDocument/2006/relationships/image" Target="../media/image33.tiff"/><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tiff"/><Relationship Id="rId17" Type="http://schemas.openxmlformats.org/officeDocument/2006/relationships/image" Target="../media/image32.jpg"/><Relationship Id="rId2" Type="http://schemas.openxmlformats.org/officeDocument/2006/relationships/image" Target="../media/image17.jpeg"/><Relationship Id="rId16"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jpeg"/><Relationship Id="rId15" Type="http://schemas.openxmlformats.org/officeDocument/2006/relationships/image" Target="../media/image30.tiff"/><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3.xml"/><Relationship Id="rId4" Type="http://schemas.openxmlformats.org/officeDocument/2006/relationships/image" Target="../media/image40.jpg"/></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935728"/>
            <a:ext cx="12192000" cy="192227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EA704-C3FB-8441-82D3-80CB3C7D8097}"/>
              </a:ext>
            </a:extLst>
          </p:cNvPr>
          <p:cNvSpPr>
            <a:spLocks noGrp="1"/>
          </p:cNvSpPr>
          <p:nvPr>
            <p:ph type="ctrTitle"/>
          </p:nvPr>
        </p:nvSpPr>
        <p:spPr>
          <a:xfrm>
            <a:off x="3294529" y="193636"/>
            <a:ext cx="8664277" cy="4889352"/>
          </a:xfrm>
        </p:spPr>
        <p:txBody>
          <a:bodyPr>
            <a:normAutofit/>
          </a:bodyPr>
          <a:lstStyle/>
          <a:p>
            <a:r>
              <a:rPr lang="en-US" sz="4400" dirty="0"/>
              <a:t>eHealth/</a:t>
            </a:r>
            <a:r>
              <a:rPr lang="en-US" sz="4400" dirty="0" err="1"/>
              <a:t>mHealth</a:t>
            </a:r>
            <a:r>
              <a:rPr lang="en-US" sz="4400" dirty="0"/>
              <a:t> for PTSD: </a:t>
            </a:r>
            <a:br>
              <a:rPr lang="en-US" sz="4400" dirty="0"/>
            </a:br>
            <a:r>
              <a:rPr lang="en-US" sz="4400" dirty="0"/>
              <a:t> </a:t>
            </a:r>
            <a:br>
              <a:rPr lang="en-US" sz="4400" dirty="0"/>
            </a:br>
            <a:r>
              <a:rPr lang="en-US" sz="4400" dirty="0"/>
              <a:t>Development, Research, &amp; Implementation</a:t>
            </a:r>
            <a:br>
              <a:rPr lang="en-US" dirty="0"/>
            </a:br>
            <a:br>
              <a:rPr lang="en-US" dirty="0"/>
            </a:br>
            <a:endParaRPr lang="en-US" sz="4400" dirty="0">
              <a:solidFill>
                <a:schemeClr val="tx1">
                  <a:lumMod val="85000"/>
                </a:schemeClr>
              </a:solidFill>
            </a:endParaRPr>
          </a:p>
        </p:txBody>
      </p:sp>
      <p:pic>
        <p:nvPicPr>
          <p:cNvPr id="5" name="Picture 4">
            <a:extLst>
              <a:ext uri="{FF2B5EF4-FFF2-40B4-BE49-F238E27FC236}">
                <a16:creationId xmlns:a16="http://schemas.microsoft.com/office/drawing/2014/main" id="{411EC60C-18AF-FE40-83E4-5DE699D42BD8}"/>
              </a:ext>
            </a:extLst>
          </p:cNvPr>
          <p:cNvPicPr>
            <a:picLocks noChangeAspect="1"/>
          </p:cNvPicPr>
          <p:nvPr/>
        </p:nvPicPr>
        <p:blipFill>
          <a:blip r:embed="rId2"/>
          <a:stretch>
            <a:fillRect/>
          </a:stretch>
        </p:blipFill>
        <p:spPr>
          <a:xfrm>
            <a:off x="3036671" y="4935728"/>
            <a:ext cx="5550946" cy="1922272"/>
          </a:xfrm>
          <a:prstGeom prst="rect">
            <a:avLst/>
          </a:prstGeom>
        </p:spPr>
      </p:pic>
    </p:spTree>
    <p:extLst>
      <p:ext uri="{BB962C8B-B14F-4D97-AF65-F5344CB8AC3E}">
        <p14:creationId xmlns:p14="http://schemas.microsoft.com/office/powerpoint/2010/main" val="3136193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07D5A-44A9-4310-B6A1-F76DD3BD457C}"/>
              </a:ext>
            </a:extLst>
          </p:cNvPr>
          <p:cNvSpPr>
            <a:spLocks noGrp="1"/>
          </p:cNvSpPr>
          <p:nvPr>
            <p:ph type="title"/>
          </p:nvPr>
        </p:nvSpPr>
        <p:spPr>
          <a:xfrm>
            <a:off x="487250" y="0"/>
            <a:ext cx="11217499" cy="845489"/>
          </a:xfrm>
        </p:spPr>
        <p:txBody>
          <a:bodyPr/>
          <a:lstStyle/>
          <a:p>
            <a:r>
              <a:rPr lang="en-US" dirty="0"/>
              <a:t>Sustainment – feature upgrades</a:t>
            </a:r>
          </a:p>
        </p:txBody>
      </p:sp>
      <p:sp>
        <p:nvSpPr>
          <p:cNvPr id="3" name="Content Placeholder 2">
            <a:extLst>
              <a:ext uri="{FF2B5EF4-FFF2-40B4-BE49-F238E27FC236}">
                <a16:creationId xmlns:a16="http://schemas.microsoft.com/office/drawing/2014/main" id="{F57231B5-417F-4587-8D1E-6D8401337A56}"/>
              </a:ext>
            </a:extLst>
          </p:cNvPr>
          <p:cNvSpPr>
            <a:spLocks noGrp="1"/>
          </p:cNvSpPr>
          <p:nvPr>
            <p:ph idx="1"/>
          </p:nvPr>
        </p:nvSpPr>
        <p:spPr>
          <a:xfrm>
            <a:off x="487250" y="1139401"/>
            <a:ext cx="11217498" cy="5434885"/>
          </a:xfrm>
        </p:spPr>
        <p:txBody>
          <a:bodyPr>
            <a:normAutofit fontScale="85000" lnSpcReduction="20000"/>
          </a:bodyPr>
          <a:lstStyle/>
          <a:p>
            <a:pPr lvl="1"/>
            <a:r>
              <a:rPr lang="en-US" sz="3500" dirty="0"/>
              <a:t>Customers can report needs (non-protocol) that we did not anticipate</a:t>
            </a:r>
          </a:p>
          <a:p>
            <a:pPr lvl="2"/>
            <a:r>
              <a:rPr lang="en-US" sz="3000" dirty="0"/>
              <a:t>Population segments (e.g., older customers who need larger text)</a:t>
            </a:r>
          </a:p>
          <a:p>
            <a:pPr lvl="2"/>
            <a:r>
              <a:rPr lang="en-US" sz="3000" dirty="0"/>
              <a:t>Use patterns (e.g., listening to quiet mindfulness audio on speaker)</a:t>
            </a:r>
          </a:p>
          <a:p>
            <a:pPr lvl="2"/>
            <a:r>
              <a:rPr lang="en-US" sz="3000" dirty="0"/>
              <a:t>Device configurations (e.g., compatibility with international dates)</a:t>
            </a:r>
          </a:p>
          <a:p>
            <a:pPr lvl="2"/>
            <a:r>
              <a:rPr lang="en-US" sz="3000" dirty="0"/>
              <a:t>Preference constraints (e.g., firewall app blocks dynamic content)</a:t>
            </a:r>
          </a:p>
          <a:p>
            <a:pPr lvl="2"/>
            <a:r>
              <a:rPr lang="en-US" sz="3000" dirty="0"/>
              <a:t>How care is delivered (e.g., providers review PE info a certain way)</a:t>
            </a:r>
          </a:p>
          <a:p>
            <a:pPr lvl="2"/>
            <a:endParaRPr lang="en-US" sz="3000" dirty="0"/>
          </a:p>
          <a:p>
            <a:pPr lvl="1"/>
            <a:r>
              <a:rPr lang="en-US" sz="3500" dirty="0"/>
              <a:t>Regular refinements to improve UI and UX</a:t>
            </a:r>
          </a:p>
          <a:p>
            <a:pPr lvl="2"/>
            <a:r>
              <a:rPr lang="en-US" sz="3000" dirty="0"/>
              <a:t>Improve screen flows / remove annoyances</a:t>
            </a:r>
          </a:p>
          <a:p>
            <a:pPr lvl="2"/>
            <a:r>
              <a:rPr lang="en-US" sz="3000" dirty="0"/>
              <a:t>Address compromises from development (e.g. background audio)</a:t>
            </a:r>
          </a:p>
          <a:p>
            <a:pPr lvl="2"/>
            <a:r>
              <a:rPr lang="en-US" sz="3000" dirty="0"/>
              <a:t>UI can become dated-looking as iOS &amp; Android change their looks</a:t>
            </a:r>
          </a:p>
          <a:p>
            <a:pPr lvl="2"/>
            <a:r>
              <a:rPr lang="en-US" sz="3000" dirty="0"/>
              <a:t>iPad / tablet compatibility</a:t>
            </a:r>
          </a:p>
          <a:p>
            <a:pPr lvl="2"/>
            <a:endParaRPr lang="en-US" sz="2800" dirty="0"/>
          </a:p>
          <a:p>
            <a:pPr lvl="1"/>
            <a:endParaRPr lang="en-US" sz="3200" dirty="0"/>
          </a:p>
          <a:p>
            <a:pPr lvl="1"/>
            <a:endParaRPr lang="en-US" sz="3600" dirty="0"/>
          </a:p>
        </p:txBody>
      </p:sp>
    </p:spTree>
    <p:extLst>
      <p:ext uri="{BB962C8B-B14F-4D97-AF65-F5344CB8AC3E}">
        <p14:creationId xmlns:p14="http://schemas.microsoft.com/office/powerpoint/2010/main" val="1922111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9BE30-E424-4616-A3D6-95D0E0DBD048}"/>
              </a:ext>
            </a:extLst>
          </p:cNvPr>
          <p:cNvSpPr>
            <a:spLocks noGrp="1"/>
          </p:cNvSpPr>
          <p:nvPr>
            <p:ph type="title"/>
          </p:nvPr>
        </p:nvSpPr>
        <p:spPr/>
        <p:txBody>
          <a:bodyPr/>
          <a:lstStyle/>
          <a:p>
            <a:endParaRPr lang="en-US"/>
          </a:p>
        </p:txBody>
      </p:sp>
      <p:sp>
        <p:nvSpPr>
          <p:cNvPr id="6" name="Slide Number Placeholder 5">
            <a:extLst>
              <a:ext uri="{FF2B5EF4-FFF2-40B4-BE49-F238E27FC236}">
                <a16:creationId xmlns:a16="http://schemas.microsoft.com/office/drawing/2014/main" id="{FBBA4DAB-B990-4DFA-BA55-C951F0C4CCB4}"/>
              </a:ext>
            </a:extLst>
          </p:cNvPr>
          <p:cNvSpPr>
            <a:spLocks noGrp="1"/>
          </p:cNvSpPr>
          <p:nvPr>
            <p:ph type="sldNum" sz="quarter" idx="12"/>
          </p:nvPr>
        </p:nvSpPr>
        <p:spPr/>
        <p:txBody>
          <a:bodyPr/>
          <a:lstStyle/>
          <a:p>
            <a:fld id="{8ED7AE4E-DFB2-40FC-861A-612D3EF137CF}" type="slidenum">
              <a:rPr lang="en-US" smtClean="0"/>
              <a:pPr/>
              <a:t>11</a:t>
            </a:fld>
            <a:endParaRPr lang="en-US"/>
          </a:p>
        </p:txBody>
      </p:sp>
      <p:pic>
        <p:nvPicPr>
          <p:cNvPr id="7" name="Picture 6">
            <a:extLst>
              <a:ext uri="{FF2B5EF4-FFF2-40B4-BE49-F238E27FC236}">
                <a16:creationId xmlns:a16="http://schemas.microsoft.com/office/drawing/2014/main" id="{4CC78348-B0E9-BF46-9FAB-7859E705D260}"/>
              </a:ext>
            </a:extLst>
          </p:cNvPr>
          <p:cNvPicPr>
            <a:picLocks noChangeAspect="1"/>
          </p:cNvPicPr>
          <p:nvPr/>
        </p:nvPicPr>
        <p:blipFill>
          <a:blip r:embed="rId2"/>
          <a:stretch>
            <a:fillRect/>
          </a:stretch>
        </p:blipFill>
        <p:spPr>
          <a:xfrm>
            <a:off x="1512711" y="0"/>
            <a:ext cx="8908723" cy="6858000"/>
          </a:xfrm>
          <a:prstGeom prst="rect">
            <a:avLst/>
          </a:prstGeom>
        </p:spPr>
      </p:pic>
      <p:sp>
        <p:nvSpPr>
          <p:cNvPr id="5" name="Oval 4">
            <a:extLst>
              <a:ext uri="{FF2B5EF4-FFF2-40B4-BE49-F238E27FC236}">
                <a16:creationId xmlns:a16="http://schemas.microsoft.com/office/drawing/2014/main" id="{565F9916-4E2D-4978-942F-FB9C5DB4A5DD}"/>
              </a:ext>
            </a:extLst>
          </p:cNvPr>
          <p:cNvSpPr/>
          <p:nvPr/>
        </p:nvSpPr>
        <p:spPr>
          <a:xfrm>
            <a:off x="9216500" y="600542"/>
            <a:ext cx="1490724" cy="6336481"/>
          </a:xfrm>
          <a:prstGeom prst="ellipse">
            <a:avLst/>
          </a:prstGeom>
          <a:noFill/>
          <a:ln w="539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84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6587-695B-0641-BEAC-F799E16D68AE}"/>
              </a:ext>
            </a:extLst>
          </p:cNvPr>
          <p:cNvSpPr>
            <a:spLocks noGrp="1"/>
          </p:cNvSpPr>
          <p:nvPr>
            <p:ph type="title"/>
          </p:nvPr>
        </p:nvSpPr>
        <p:spPr/>
        <p:txBody>
          <a:bodyPr/>
          <a:lstStyle/>
          <a:p>
            <a:r>
              <a:rPr lang="en-US" dirty="0"/>
              <a:t>PBI Network/Tech Into Care</a:t>
            </a:r>
          </a:p>
        </p:txBody>
      </p:sp>
      <p:sp>
        <p:nvSpPr>
          <p:cNvPr id="3" name="Content Placeholder 2">
            <a:extLst>
              <a:ext uri="{FF2B5EF4-FFF2-40B4-BE49-F238E27FC236}">
                <a16:creationId xmlns:a16="http://schemas.microsoft.com/office/drawing/2014/main" id="{026EA999-7C90-DC41-9C52-98F387A04674}"/>
              </a:ext>
            </a:extLst>
          </p:cNvPr>
          <p:cNvSpPr>
            <a:spLocks noGrp="1"/>
          </p:cNvSpPr>
          <p:nvPr>
            <p:ph idx="1"/>
          </p:nvPr>
        </p:nvSpPr>
        <p:spPr/>
        <p:txBody>
          <a:bodyPr/>
          <a:lstStyle/>
          <a:p>
            <a:r>
              <a:rPr lang="en-US" dirty="0"/>
              <a:t>INSERT FROM KATIE</a:t>
            </a:r>
          </a:p>
        </p:txBody>
      </p:sp>
    </p:spTree>
    <p:extLst>
      <p:ext uri="{BB962C8B-B14F-4D97-AF65-F5344CB8AC3E}">
        <p14:creationId xmlns:p14="http://schemas.microsoft.com/office/powerpoint/2010/main" val="3423584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6587-695B-0641-BEAC-F799E16D68AE}"/>
              </a:ext>
            </a:extLst>
          </p:cNvPr>
          <p:cNvSpPr>
            <a:spLocks noGrp="1"/>
          </p:cNvSpPr>
          <p:nvPr>
            <p:ph type="title"/>
          </p:nvPr>
        </p:nvSpPr>
        <p:spPr/>
        <p:txBody>
          <a:bodyPr/>
          <a:lstStyle/>
          <a:p>
            <a:r>
              <a:rPr lang="en-US" dirty="0"/>
              <a:t>Suicide Safety Planning</a:t>
            </a:r>
          </a:p>
        </p:txBody>
      </p:sp>
      <p:sp>
        <p:nvSpPr>
          <p:cNvPr id="3" name="Content Placeholder 2">
            <a:extLst>
              <a:ext uri="{FF2B5EF4-FFF2-40B4-BE49-F238E27FC236}">
                <a16:creationId xmlns:a16="http://schemas.microsoft.com/office/drawing/2014/main" id="{026EA999-7C90-DC41-9C52-98F387A04674}"/>
              </a:ext>
            </a:extLst>
          </p:cNvPr>
          <p:cNvSpPr>
            <a:spLocks noGrp="1"/>
          </p:cNvSpPr>
          <p:nvPr>
            <p:ph idx="1"/>
          </p:nvPr>
        </p:nvSpPr>
        <p:spPr/>
        <p:txBody>
          <a:bodyPr/>
          <a:lstStyle/>
          <a:p>
            <a:r>
              <a:rPr lang="en-US" dirty="0"/>
              <a:t>INSERT FROM KATIE</a:t>
            </a:r>
          </a:p>
        </p:txBody>
      </p:sp>
    </p:spTree>
    <p:extLst>
      <p:ext uri="{BB962C8B-B14F-4D97-AF65-F5344CB8AC3E}">
        <p14:creationId xmlns:p14="http://schemas.microsoft.com/office/powerpoint/2010/main" val="2350364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B444-B8C0-634D-9964-97FDB5E80905}"/>
              </a:ext>
            </a:extLst>
          </p:cNvPr>
          <p:cNvSpPr>
            <a:spLocks noGrp="1"/>
          </p:cNvSpPr>
          <p:nvPr>
            <p:ph type="title"/>
          </p:nvPr>
        </p:nvSpPr>
        <p:spPr/>
        <p:txBody>
          <a:bodyPr/>
          <a:lstStyle/>
          <a:p>
            <a:r>
              <a:rPr lang="en-US" dirty="0"/>
              <a:t>Dissemination &amp; Veteran Experience</a:t>
            </a:r>
          </a:p>
        </p:txBody>
      </p:sp>
      <p:sp>
        <p:nvSpPr>
          <p:cNvPr id="3" name="Content Placeholder 2">
            <a:extLst>
              <a:ext uri="{FF2B5EF4-FFF2-40B4-BE49-F238E27FC236}">
                <a16:creationId xmlns:a16="http://schemas.microsoft.com/office/drawing/2014/main" id="{51289DA5-9A25-7A4C-A5E2-3658C5C50CC3}"/>
              </a:ext>
            </a:extLst>
          </p:cNvPr>
          <p:cNvSpPr>
            <a:spLocks noGrp="1"/>
          </p:cNvSpPr>
          <p:nvPr>
            <p:ph idx="1"/>
          </p:nvPr>
        </p:nvSpPr>
        <p:spPr>
          <a:xfrm>
            <a:off x="480237" y="1456346"/>
            <a:ext cx="5232991" cy="3290775"/>
          </a:xfrm>
        </p:spPr>
        <p:txBody>
          <a:bodyPr/>
          <a:lstStyle/>
          <a:p>
            <a:r>
              <a:rPr lang="en-US" dirty="0"/>
              <a:t>Insert from KATIE</a:t>
            </a:r>
          </a:p>
        </p:txBody>
      </p:sp>
      <p:sp>
        <p:nvSpPr>
          <p:cNvPr id="4" name="Content Placeholder 2">
            <a:extLst>
              <a:ext uri="{FF2B5EF4-FFF2-40B4-BE49-F238E27FC236}">
                <a16:creationId xmlns:a16="http://schemas.microsoft.com/office/drawing/2014/main" id="{2CEB12A8-CB62-2148-BB5C-007E35694403}"/>
              </a:ext>
            </a:extLst>
          </p:cNvPr>
          <p:cNvSpPr txBox="1">
            <a:spLocks/>
          </p:cNvSpPr>
          <p:nvPr/>
        </p:nvSpPr>
        <p:spPr>
          <a:xfrm>
            <a:off x="5984566" y="1512324"/>
            <a:ext cx="5232991" cy="3290775"/>
          </a:xfrm>
          <a:prstGeom prst="rect">
            <a:avLst/>
          </a:prstGeom>
          <a:solidFill>
            <a:schemeClr val="accent1"/>
          </a:solidFill>
          <a:scene3d>
            <a:camera prst="orthographicFront"/>
            <a:lightRig rig="flood" dir="t">
              <a:rot lat="0" lon="0" rev="3000000"/>
            </a:lightRig>
          </a:scene3d>
          <a:sp3d extrusionH="25400" prstMaterial="plastic">
            <a:bevelT/>
            <a:bevelB/>
          </a:sp3d>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Media:</a:t>
            </a:r>
          </a:p>
          <a:p>
            <a:pPr marL="457200" indent="-457200">
              <a:buFontTx/>
              <a:buChar char="-"/>
            </a:pPr>
            <a:r>
              <a:rPr lang="en-US" dirty="0"/>
              <a:t>NPR on </a:t>
            </a:r>
            <a:r>
              <a:rPr lang="en-US" dirty="0" err="1"/>
              <a:t>cbticoach.org</a:t>
            </a:r>
            <a:endParaRPr lang="en-US" dirty="0"/>
          </a:p>
          <a:p>
            <a:pPr marL="457200" indent="-457200">
              <a:buFontTx/>
              <a:buChar char="-"/>
            </a:pPr>
            <a:r>
              <a:rPr lang="en-US" dirty="0"/>
              <a:t>Marketplace Tech</a:t>
            </a:r>
          </a:p>
          <a:p>
            <a:pPr marL="457200" indent="-457200">
              <a:buFontTx/>
              <a:buChar char="-"/>
            </a:pPr>
            <a:r>
              <a:rPr lang="en-US" dirty="0"/>
              <a:t>DoD Podcast</a:t>
            </a:r>
          </a:p>
          <a:p>
            <a:pPr marL="457200" indent="-457200">
              <a:buFontTx/>
              <a:buChar char="-"/>
            </a:pPr>
            <a:r>
              <a:rPr lang="en-US" dirty="0"/>
              <a:t>WSJ Future of Everything</a:t>
            </a:r>
          </a:p>
          <a:p>
            <a:pPr marL="457200" indent="-457200">
              <a:buFontTx/>
              <a:buChar char="-"/>
            </a:pPr>
            <a:r>
              <a:rPr lang="en-US" dirty="0"/>
              <a:t>VAPAHCS Podcasts</a:t>
            </a:r>
          </a:p>
        </p:txBody>
      </p:sp>
    </p:spTree>
    <p:extLst>
      <p:ext uri="{BB962C8B-B14F-4D97-AF65-F5344CB8AC3E}">
        <p14:creationId xmlns:p14="http://schemas.microsoft.com/office/powerpoint/2010/main" val="149019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C07E-533F-6D49-B75E-963E9D799F64}"/>
              </a:ext>
            </a:extLst>
          </p:cNvPr>
          <p:cNvSpPr>
            <a:spLocks noGrp="1"/>
          </p:cNvSpPr>
          <p:nvPr>
            <p:ph type="title"/>
          </p:nvPr>
        </p:nvSpPr>
        <p:spPr/>
        <p:txBody>
          <a:bodyPr/>
          <a:lstStyle/>
          <a:p>
            <a:r>
              <a:rPr lang="en-US" dirty="0"/>
              <a:t>Center for Mobile Apps Research Services &amp; Support (CMARSS)</a:t>
            </a:r>
          </a:p>
        </p:txBody>
      </p:sp>
      <p:sp>
        <p:nvSpPr>
          <p:cNvPr id="3" name="Content Placeholder 2">
            <a:extLst>
              <a:ext uri="{FF2B5EF4-FFF2-40B4-BE49-F238E27FC236}">
                <a16:creationId xmlns:a16="http://schemas.microsoft.com/office/drawing/2014/main" id="{A7067599-6C72-B342-A975-60BB5215022A}"/>
              </a:ext>
            </a:extLst>
          </p:cNvPr>
          <p:cNvSpPr>
            <a:spLocks noGrp="1"/>
          </p:cNvSpPr>
          <p:nvPr>
            <p:ph idx="1"/>
          </p:nvPr>
        </p:nvSpPr>
        <p:spPr>
          <a:xfrm>
            <a:off x="455428" y="1842248"/>
            <a:ext cx="11404878" cy="4760568"/>
          </a:xfrm>
        </p:spPr>
        <p:txBody>
          <a:bodyPr/>
          <a:lstStyle/>
          <a:p>
            <a:r>
              <a:rPr lang="en-US" dirty="0"/>
              <a:t>9/18 national meeting of VA tech researchers</a:t>
            </a:r>
          </a:p>
          <a:p>
            <a:endParaRPr lang="en-US" dirty="0"/>
          </a:p>
        </p:txBody>
      </p:sp>
    </p:spTree>
    <p:extLst>
      <p:ext uri="{BB962C8B-B14F-4D97-AF65-F5344CB8AC3E}">
        <p14:creationId xmlns:p14="http://schemas.microsoft.com/office/powerpoint/2010/main" val="2595150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FC8D8-3871-A044-9B06-79E46D2F5B58}"/>
              </a:ext>
            </a:extLst>
          </p:cNvPr>
          <p:cNvSpPr>
            <a:spLocks noGrp="1"/>
          </p:cNvSpPr>
          <p:nvPr>
            <p:ph type="title"/>
          </p:nvPr>
        </p:nvSpPr>
        <p:spPr/>
        <p:txBody>
          <a:bodyPr/>
          <a:lstStyle/>
          <a:p>
            <a:r>
              <a:rPr lang="en-US" dirty="0"/>
              <a:t>Insomnia Coach</a:t>
            </a:r>
          </a:p>
        </p:txBody>
      </p:sp>
      <p:pic>
        <p:nvPicPr>
          <p:cNvPr id="7" name="Picture 6">
            <a:extLst>
              <a:ext uri="{FF2B5EF4-FFF2-40B4-BE49-F238E27FC236}">
                <a16:creationId xmlns:a16="http://schemas.microsoft.com/office/drawing/2014/main" id="{7F47556E-C0B4-0D47-8AE1-DC44E73747C8}"/>
              </a:ext>
            </a:extLst>
          </p:cNvPr>
          <p:cNvPicPr>
            <a:picLocks noChangeAspect="1"/>
          </p:cNvPicPr>
          <p:nvPr/>
        </p:nvPicPr>
        <p:blipFill>
          <a:blip r:embed="rId2"/>
          <a:stretch>
            <a:fillRect/>
          </a:stretch>
        </p:blipFill>
        <p:spPr>
          <a:xfrm>
            <a:off x="7396571" y="0"/>
            <a:ext cx="3853445" cy="6858000"/>
          </a:xfrm>
          <a:prstGeom prst="rect">
            <a:avLst/>
          </a:prstGeom>
        </p:spPr>
      </p:pic>
      <p:sp>
        <p:nvSpPr>
          <p:cNvPr id="8" name="TextBox 7">
            <a:extLst>
              <a:ext uri="{FF2B5EF4-FFF2-40B4-BE49-F238E27FC236}">
                <a16:creationId xmlns:a16="http://schemas.microsoft.com/office/drawing/2014/main" id="{FD8CD696-76F7-4248-89C0-199E1B7F8241}"/>
              </a:ext>
            </a:extLst>
          </p:cNvPr>
          <p:cNvSpPr txBox="1"/>
          <p:nvPr/>
        </p:nvSpPr>
        <p:spPr>
          <a:xfrm>
            <a:off x="847165" y="1568301"/>
            <a:ext cx="575534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Pilot study received IRB approval</a:t>
            </a:r>
          </a:p>
          <a:p>
            <a:pPr marL="285750" indent="-285750">
              <a:buFont typeface="Arial" panose="020B0604020202020204" pitchFamily="34" charset="0"/>
              <a:buChar char="•"/>
            </a:pPr>
            <a:r>
              <a:rPr lang="en-US" sz="2400" dirty="0"/>
              <a:t>Safety &amp; feasibility testing prior to public release</a:t>
            </a:r>
          </a:p>
          <a:p>
            <a:pPr marL="285750" indent="-285750">
              <a:buFont typeface="Arial" panose="020B0604020202020204" pitchFamily="34" charset="0"/>
              <a:buChar char="•"/>
            </a:pPr>
            <a:r>
              <a:rPr lang="en-US" sz="2400" dirty="0"/>
              <a:t>Planned connection with </a:t>
            </a:r>
            <a:r>
              <a:rPr lang="en-US" sz="2400" dirty="0" err="1"/>
              <a:t>cbticoach.org</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068708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CED736-5A98-448F-81E6-9EAC00FA7666}"/>
              </a:ext>
            </a:extLst>
          </p:cNvPr>
          <p:cNvSpPr>
            <a:spLocks noGrp="1"/>
          </p:cNvSpPr>
          <p:nvPr>
            <p:ph type="title"/>
          </p:nvPr>
        </p:nvSpPr>
        <p:spPr>
          <a:xfrm>
            <a:off x="910082" y="0"/>
            <a:ext cx="10515600" cy="1325563"/>
          </a:xfrm>
        </p:spPr>
        <p:txBody>
          <a:bodyPr>
            <a:normAutofit fontScale="90000"/>
          </a:bodyPr>
          <a:lstStyle/>
          <a:p>
            <a:pPr algn="ctr"/>
            <a:r>
              <a:rPr lang="en-US" sz="5400" b="1" dirty="0">
                <a:solidFill>
                  <a:srgbClr val="00B050"/>
                </a:solidFill>
                <a:effectLst>
                  <a:outerShdw blurRad="38100" dist="38100" dir="2700000" algn="tl">
                    <a:srgbClr val="000000">
                      <a:alpha val="43137"/>
                    </a:srgbClr>
                  </a:outerShdw>
                </a:effectLst>
              </a:rPr>
              <a:t>RENEW</a:t>
            </a:r>
            <a:r>
              <a:rPr lang="en-US" dirty="0"/>
              <a:t> </a:t>
            </a:r>
            <a:br>
              <a:rPr lang="en-US" dirty="0"/>
            </a:br>
            <a:r>
              <a:rPr lang="en-US" sz="3600" dirty="0"/>
              <a:t>Self-guided exposure for PTS symptoms</a:t>
            </a:r>
          </a:p>
        </p:txBody>
      </p:sp>
      <p:pic>
        <p:nvPicPr>
          <p:cNvPr id="7" name="Content Placeholder 6">
            <a:extLst>
              <a:ext uri="{FF2B5EF4-FFF2-40B4-BE49-F238E27FC236}">
                <a16:creationId xmlns:a16="http://schemas.microsoft.com/office/drawing/2014/main" id="{0D024DA3-6C0E-432E-A282-1B4D55ACBA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8116" y="1347946"/>
            <a:ext cx="2363109" cy="4201084"/>
          </a:xfrm>
        </p:spPr>
      </p:pic>
      <p:pic>
        <p:nvPicPr>
          <p:cNvPr id="5" name="Content Placeholder 4">
            <a:extLst>
              <a:ext uri="{FF2B5EF4-FFF2-40B4-BE49-F238E27FC236}">
                <a16:creationId xmlns:a16="http://schemas.microsoft.com/office/drawing/2014/main" id="{50534AA1-F95D-42B5-A673-BCA3C2BC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242" y="1325563"/>
            <a:ext cx="2374681" cy="4221657"/>
          </a:xfrm>
          <a:prstGeom prst="rect">
            <a:avLst/>
          </a:prstGeom>
        </p:spPr>
      </p:pic>
      <p:pic>
        <p:nvPicPr>
          <p:cNvPr id="6" name="Picture 5">
            <a:extLst>
              <a:ext uri="{FF2B5EF4-FFF2-40B4-BE49-F238E27FC236}">
                <a16:creationId xmlns:a16="http://schemas.microsoft.com/office/drawing/2014/main" id="{8C8874B2-99A4-40D6-9F03-354223555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4841" y="1347947"/>
            <a:ext cx="2341813" cy="4163222"/>
          </a:xfrm>
          <a:prstGeom prst="rect">
            <a:avLst/>
          </a:prstGeom>
        </p:spPr>
      </p:pic>
      <p:sp>
        <p:nvSpPr>
          <p:cNvPr id="2" name="TextBox 1">
            <a:extLst>
              <a:ext uri="{FF2B5EF4-FFF2-40B4-BE49-F238E27FC236}">
                <a16:creationId xmlns:a16="http://schemas.microsoft.com/office/drawing/2014/main" id="{FC0FD8D8-5E15-4F61-BF14-A86019386A1D}"/>
              </a:ext>
            </a:extLst>
          </p:cNvPr>
          <p:cNvSpPr txBox="1"/>
          <p:nvPr/>
        </p:nvSpPr>
        <p:spPr>
          <a:xfrm>
            <a:off x="110921" y="5569603"/>
            <a:ext cx="3945698" cy="1077218"/>
          </a:xfrm>
          <a:prstGeom prst="rect">
            <a:avLst/>
          </a:prstGeom>
          <a:noFill/>
          <a:ln>
            <a:solidFill>
              <a:schemeClr val="accent1"/>
            </a:solidFill>
          </a:ln>
        </p:spPr>
        <p:txBody>
          <a:bodyPr wrap="square" rtlCol="0">
            <a:spAutoFit/>
          </a:bodyPr>
          <a:lstStyle/>
          <a:p>
            <a:r>
              <a:rPr lang="en-US" sz="1600" u="sng" dirty="0"/>
              <a:t>Primary activities</a:t>
            </a:r>
            <a:r>
              <a:rPr lang="en-US" sz="1600" dirty="0"/>
              <a:t>: </a:t>
            </a:r>
            <a:r>
              <a:rPr lang="en-US" sz="1600" i="1" dirty="0"/>
              <a:t>Approach</a:t>
            </a:r>
            <a:r>
              <a:rPr lang="en-US" sz="1600" dirty="0"/>
              <a:t> (in vivo exposure), </a:t>
            </a:r>
            <a:r>
              <a:rPr lang="en-US" sz="1600" i="1" dirty="0"/>
              <a:t>Process</a:t>
            </a:r>
            <a:r>
              <a:rPr lang="en-US" sz="1600" dirty="0"/>
              <a:t> (written/narrated exposure), and </a:t>
            </a:r>
            <a:r>
              <a:rPr lang="en-US" sz="1600" i="1" dirty="0"/>
              <a:t>Self-Care </a:t>
            </a:r>
            <a:r>
              <a:rPr lang="en-US" sz="1600" dirty="0"/>
              <a:t>(focus on relaxation, social connection, physical activity)</a:t>
            </a:r>
          </a:p>
        </p:txBody>
      </p:sp>
      <p:sp>
        <p:nvSpPr>
          <p:cNvPr id="8" name="TextBox 7">
            <a:extLst>
              <a:ext uri="{FF2B5EF4-FFF2-40B4-BE49-F238E27FC236}">
                <a16:creationId xmlns:a16="http://schemas.microsoft.com/office/drawing/2014/main" id="{C16140E5-B15C-4D11-8C76-3B645DF47845}"/>
              </a:ext>
            </a:extLst>
          </p:cNvPr>
          <p:cNvSpPr txBox="1"/>
          <p:nvPr/>
        </p:nvSpPr>
        <p:spPr>
          <a:xfrm>
            <a:off x="4142091" y="5593795"/>
            <a:ext cx="3945698" cy="1077218"/>
          </a:xfrm>
          <a:prstGeom prst="rect">
            <a:avLst/>
          </a:prstGeom>
          <a:noFill/>
          <a:ln>
            <a:solidFill>
              <a:schemeClr val="accent1"/>
            </a:solidFill>
          </a:ln>
        </p:spPr>
        <p:txBody>
          <a:bodyPr wrap="square" rtlCol="0">
            <a:spAutoFit/>
          </a:bodyPr>
          <a:lstStyle/>
          <a:p>
            <a:r>
              <a:rPr lang="en-US" sz="1600" u="sng" dirty="0"/>
              <a:t>Gamification</a:t>
            </a:r>
            <a:r>
              <a:rPr lang="en-US" sz="1600" dirty="0"/>
              <a:t>: Earn points by engaging with the app (weighted towards therapeutic exercises). Achieve new levels and watch the Renew plant grow. </a:t>
            </a:r>
          </a:p>
        </p:txBody>
      </p:sp>
      <p:sp>
        <p:nvSpPr>
          <p:cNvPr id="9" name="TextBox 8">
            <a:extLst>
              <a:ext uri="{FF2B5EF4-FFF2-40B4-BE49-F238E27FC236}">
                <a16:creationId xmlns:a16="http://schemas.microsoft.com/office/drawing/2014/main" id="{329CA24D-43E9-41A8-A3E1-4A2D90C48BE1}"/>
              </a:ext>
            </a:extLst>
          </p:cNvPr>
          <p:cNvSpPr txBox="1"/>
          <p:nvPr/>
        </p:nvSpPr>
        <p:spPr>
          <a:xfrm>
            <a:off x="8173262" y="5593795"/>
            <a:ext cx="3945698" cy="1077218"/>
          </a:xfrm>
          <a:prstGeom prst="rect">
            <a:avLst/>
          </a:prstGeom>
          <a:noFill/>
          <a:ln>
            <a:solidFill>
              <a:schemeClr val="accent1"/>
            </a:solidFill>
          </a:ln>
        </p:spPr>
        <p:txBody>
          <a:bodyPr wrap="square" rtlCol="0">
            <a:spAutoFit/>
          </a:bodyPr>
          <a:lstStyle/>
          <a:p>
            <a:r>
              <a:rPr lang="en-US" sz="1600" u="sng" dirty="0"/>
              <a:t>Peer support</a:t>
            </a:r>
            <a:r>
              <a:rPr lang="en-US" sz="1600" dirty="0"/>
              <a:t>: Support team can reinforce user’s engagement with Renew and prompt following non-engagement to increase accountability and social connection. </a:t>
            </a:r>
          </a:p>
        </p:txBody>
      </p:sp>
    </p:spTree>
    <p:extLst>
      <p:ext uri="{BB962C8B-B14F-4D97-AF65-F5344CB8AC3E}">
        <p14:creationId xmlns:p14="http://schemas.microsoft.com/office/powerpoint/2010/main" val="3123762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D5017-AC72-45A7-B98D-9562CF8EB9FB}"/>
              </a:ext>
            </a:extLst>
          </p:cNvPr>
          <p:cNvSpPr>
            <a:spLocks noGrp="1"/>
          </p:cNvSpPr>
          <p:nvPr>
            <p:ph type="title"/>
          </p:nvPr>
        </p:nvSpPr>
        <p:spPr>
          <a:xfrm rot="16200000">
            <a:off x="-2056579" y="2471666"/>
            <a:ext cx="6485023" cy="1914665"/>
          </a:xfrm>
        </p:spPr>
        <p:txBody>
          <a:bodyPr>
            <a:normAutofit fontScale="90000"/>
          </a:bodyPr>
          <a:lstStyle/>
          <a:p>
            <a:pPr algn="ctr"/>
            <a:r>
              <a:rPr lang="en-US" sz="8000" b="1" dirty="0">
                <a:solidFill>
                  <a:srgbClr val="C00000"/>
                </a:solidFill>
              </a:rPr>
              <a:t>Mackintosh: AIMS 2019 </a:t>
            </a:r>
          </a:p>
        </p:txBody>
      </p:sp>
      <p:graphicFrame>
        <p:nvGraphicFramePr>
          <p:cNvPr id="13" name="Diagram 12">
            <a:extLst>
              <a:ext uri="{FF2B5EF4-FFF2-40B4-BE49-F238E27FC236}">
                <a16:creationId xmlns:a16="http://schemas.microsoft.com/office/drawing/2014/main" id="{EC960DE1-D512-4649-8D11-6251C28F5726}"/>
              </a:ext>
            </a:extLst>
          </p:cNvPr>
          <p:cNvGraphicFramePr/>
          <p:nvPr>
            <p:extLst/>
          </p:nvPr>
        </p:nvGraphicFramePr>
        <p:xfrm>
          <a:off x="2513263" y="719664"/>
          <a:ext cx="9061116" cy="5645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8922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13" y="-340662"/>
            <a:ext cx="10785987" cy="6918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918354" y="1632152"/>
            <a:ext cx="2822373" cy="3819231"/>
          </a:xfrm>
          <a:prstGeom prst="rect">
            <a:avLst/>
          </a:prstGeom>
          <a:solidFill>
            <a:srgbClr val="4F81BD">
              <a:alpha val="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6" name="TextBox 5"/>
          <p:cNvSpPr txBox="1"/>
          <p:nvPr/>
        </p:nvSpPr>
        <p:spPr>
          <a:xfrm>
            <a:off x="3960569" y="1665262"/>
            <a:ext cx="2945330" cy="646331"/>
          </a:xfrm>
          <a:prstGeom prst="rect">
            <a:avLst/>
          </a:prstGeom>
          <a:noFill/>
        </p:spPr>
        <p:txBody>
          <a:bodyPr wrap="square" rtlCol="0">
            <a:spAutoFit/>
          </a:bodyPr>
          <a:lstStyle/>
          <a:p>
            <a:pPr defTabSz="457200"/>
            <a:r>
              <a:rPr lang="en-US" dirty="0">
                <a:solidFill>
                  <a:prstClr val="black"/>
                </a:solidFill>
                <a:latin typeface="Calibri" panose="020F0502020204030204"/>
              </a:rPr>
              <a:t>Quetiapine titration 100 to 300 mg</a:t>
            </a:r>
          </a:p>
        </p:txBody>
      </p:sp>
      <p:sp>
        <p:nvSpPr>
          <p:cNvPr id="7" name="Rectangle 6"/>
          <p:cNvSpPr/>
          <p:nvPr/>
        </p:nvSpPr>
        <p:spPr>
          <a:xfrm>
            <a:off x="2094522" y="2256504"/>
            <a:ext cx="1244244" cy="3524254"/>
          </a:xfrm>
          <a:prstGeom prst="rect">
            <a:avLst/>
          </a:prstGeom>
          <a:solidFill>
            <a:srgbClr val="4F81BD">
              <a:alpha val="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4" name="TextBox 3"/>
          <p:cNvSpPr txBox="1"/>
          <p:nvPr/>
        </p:nvSpPr>
        <p:spPr>
          <a:xfrm>
            <a:off x="2247386" y="1828805"/>
            <a:ext cx="912429" cy="369332"/>
          </a:xfrm>
          <a:prstGeom prst="rect">
            <a:avLst/>
          </a:prstGeom>
          <a:noFill/>
        </p:spPr>
        <p:txBody>
          <a:bodyPr wrap="none" rtlCol="0">
            <a:spAutoFit/>
          </a:bodyPr>
          <a:lstStyle/>
          <a:p>
            <a:pPr defTabSz="457200"/>
            <a:r>
              <a:rPr lang="en-US" dirty="0">
                <a:solidFill>
                  <a:prstClr val="black"/>
                </a:solidFill>
                <a:latin typeface="Calibri" panose="020F0502020204030204"/>
              </a:rPr>
              <a:t>57 BPM</a:t>
            </a:r>
          </a:p>
        </p:txBody>
      </p:sp>
      <p:sp>
        <p:nvSpPr>
          <p:cNvPr id="9" name="TextBox 8"/>
          <p:cNvSpPr txBox="1"/>
          <p:nvPr/>
        </p:nvSpPr>
        <p:spPr>
          <a:xfrm>
            <a:off x="3156850" y="1273301"/>
            <a:ext cx="912429" cy="369332"/>
          </a:xfrm>
          <a:prstGeom prst="rect">
            <a:avLst/>
          </a:prstGeom>
          <a:noFill/>
        </p:spPr>
        <p:txBody>
          <a:bodyPr wrap="none" rtlCol="0">
            <a:spAutoFit/>
          </a:bodyPr>
          <a:lstStyle/>
          <a:p>
            <a:pPr defTabSz="457200"/>
            <a:r>
              <a:rPr lang="en-US" dirty="0">
                <a:solidFill>
                  <a:prstClr val="black"/>
                </a:solidFill>
                <a:latin typeface="Calibri" panose="020F0502020204030204"/>
              </a:rPr>
              <a:t>62 BPM</a:t>
            </a:r>
          </a:p>
        </p:txBody>
      </p:sp>
      <p:sp>
        <p:nvSpPr>
          <p:cNvPr id="10" name="Rectangle 9"/>
          <p:cNvSpPr/>
          <p:nvPr/>
        </p:nvSpPr>
        <p:spPr>
          <a:xfrm>
            <a:off x="3397266" y="1636576"/>
            <a:ext cx="462608" cy="3809407"/>
          </a:xfrm>
          <a:prstGeom prst="rect">
            <a:avLst/>
          </a:prstGeom>
          <a:solidFill>
            <a:srgbClr val="4F81BD">
              <a:alpha val="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TextBox 10"/>
          <p:cNvSpPr txBox="1"/>
          <p:nvPr/>
        </p:nvSpPr>
        <p:spPr>
          <a:xfrm>
            <a:off x="4951194" y="1209397"/>
            <a:ext cx="912429" cy="369332"/>
          </a:xfrm>
          <a:prstGeom prst="rect">
            <a:avLst/>
          </a:prstGeom>
          <a:noFill/>
        </p:spPr>
        <p:txBody>
          <a:bodyPr wrap="none" rtlCol="0">
            <a:spAutoFit/>
          </a:bodyPr>
          <a:lstStyle/>
          <a:p>
            <a:pPr defTabSz="457200"/>
            <a:r>
              <a:rPr lang="en-US" dirty="0">
                <a:solidFill>
                  <a:prstClr val="black"/>
                </a:solidFill>
                <a:latin typeface="Calibri" panose="020F0502020204030204"/>
              </a:rPr>
              <a:t>62 BPM</a:t>
            </a:r>
          </a:p>
        </p:txBody>
      </p:sp>
      <p:sp>
        <p:nvSpPr>
          <p:cNvPr id="12" name="Rectangle 11"/>
          <p:cNvSpPr/>
          <p:nvPr/>
        </p:nvSpPr>
        <p:spPr>
          <a:xfrm>
            <a:off x="6872874" y="304806"/>
            <a:ext cx="3427129" cy="4296112"/>
          </a:xfrm>
          <a:prstGeom prst="rect">
            <a:avLst/>
          </a:prstGeom>
          <a:solidFill>
            <a:srgbClr val="4F81BD">
              <a:alpha val="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3" name="TextBox 12"/>
          <p:cNvSpPr txBox="1"/>
          <p:nvPr/>
        </p:nvSpPr>
        <p:spPr>
          <a:xfrm>
            <a:off x="8200755" y="427714"/>
            <a:ext cx="912429" cy="369332"/>
          </a:xfrm>
          <a:prstGeom prst="rect">
            <a:avLst/>
          </a:prstGeom>
          <a:noFill/>
        </p:spPr>
        <p:txBody>
          <a:bodyPr wrap="none" rtlCol="0">
            <a:spAutoFit/>
          </a:bodyPr>
          <a:lstStyle/>
          <a:p>
            <a:pPr defTabSz="457200"/>
            <a:r>
              <a:rPr lang="en-US" dirty="0">
                <a:solidFill>
                  <a:prstClr val="black"/>
                </a:solidFill>
                <a:latin typeface="Calibri" panose="020F0502020204030204"/>
              </a:rPr>
              <a:t>71 BPM</a:t>
            </a:r>
          </a:p>
        </p:txBody>
      </p:sp>
      <p:sp>
        <p:nvSpPr>
          <p:cNvPr id="14" name="TextBox 13"/>
          <p:cNvSpPr txBox="1"/>
          <p:nvPr/>
        </p:nvSpPr>
        <p:spPr>
          <a:xfrm>
            <a:off x="9896820" y="4159083"/>
            <a:ext cx="912429" cy="369332"/>
          </a:xfrm>
          <a:prstGeom prst="rect">
            <a:avLst/>
          </a:prstGeom>
          <a:noFill/>
        </p:spPr>
        <p:txBody>
          <a:bodyPr wrap="none" rtlCol="0">
            <a:spAutoFit/>
          </a:bodyPr>
          <a:lstStyle/>
          <a:p>
            <a:pPr defTabSz="457200"/>
            <a:r>
              <a:rPr lang="en-US" dirty="0">
                <a:solidFill>
                  <a:srgbClr val="FF0000"/>
                </a:solidFill>
                <a:latin typeface="Calibri" panose="020F0502020204030204"/>
              </a:rPr>
              <a:t>61 BPM</a:t>
            </a:r>
          </a:p>
        </p:txBody>
      </p:sp>
      <p:sp>
        <p:nvSpPr>
          <p:cNvPr id="8" name="TextBox 7"/>
          <p:cNvSpPr txBox="1"/>
          <p:nvPr/>
        </p:nvSpPr>
        <p:spPr>
          <a:xfrm>
            <a:off x="7487971" y="4090248"/>
            <a:ext cx="2131224" cy="369332"/>
          </a:xfrm>
          <a:prstGeom prst="rect">
            <a:avLst/>
          </a:prstGeom>
          <a:noFill/>
        </p:spPr>
        <p:txBody>
          <a:bodyPr wrap="none" rtlCol="0">
            <a:spAutoFit/>
          </a:bodyPr>
          <a:lstStyle/>
          <a:p>
            <a:pPr defTabSz="457200"/>
            <a:r>
              <a:rPr lang="en-US" dirty="0">
                <a:solidFill>
                  <a:prstClr val="black"/>
                </a:solidFill>
                <a:latin typeface="Calibri" panose="020F0502020204030204"/>
              </a:rPr>
              <a:t>Slope = .33 BPM/day</a:t>
            </a:r>
          </a:p>
        </p:txBody>
      </p:sp>
      <p:sp>
        <p:nvSpPr>
          <p:cNvPr id="16" name="TextBox 15"/>
          <p:cNvSpPr txBox="1"/>
          <p:nvPr/>
        </p:nvSpPr>
        <p:spPr>
          <a:xfrm>
            <a:off x="4258165" y="5039041"/>
            <a:ext cx="2201757" cy="369332"/>
          </a:xfrm>
          <a:prstGeom prst="rect">
            <a:avLst/>
          </a:prstGeom>
          <a:noFill/>
        </p:spPr>
        <p:txBody>
          <a:bodyPr wrap="none" rtlCol="0">
            <a:spAutoFit/>
          </a:bodyPr>
          <a:lstStyle/>
          <a:p>
            <a:pPr defTabSz="457200"/>
            <a:r>
              <a:rPr lang="en-US" dirty="0">
                <a:solidFill>
                  <a:prstClr val="black"/>
                </a:solidFill>
                <a:latin typeface="Calibri" panose="020F0502020204030204"/>
              </a:rPr>
              <a:t>Slope = -.02 BPM/day</a:t>
            </a:r>
          </a:p>
        </p:txBody>
      </p:sp>
      <p:cxnSp>
        <p:nvCxnSpPr>
          <p:cNvPr id="3" name="Straight Arrow Connector 2"/>
          <p:cNvCxnSpPr/>
          <p:nvPr/>
        </p:nvCxnSpPr>
        <p:spPr>
          <a:xfrm>
            <a:off x="2119566" y="6410627"/>
            <a:ext cx="8200103" cy="98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01862" y="6233647"/>
            <a:ext cx="2380652" cy="369332"/>
          </a:xfrm>
          <a:prstGeom prst="rect">
            <a:avLst/>
          </a:prstGeom>
          <a:solidFill>
            <a:schemeClr val="bg1"/>
          </a:solidFill>
        </p:spPr>
        <p:txBody>
          <a:bodyPr wrap="none" rtlCol="0">
            <a:spAutoFit/>
          </a:bodyPr>
          <a:lstStyle/>
          <a:p>
            <a:pPr defTabSz="457200"/>
            <a:r>
              <a:rPr lang="en-US" dirty="0">
                <a:solidFill>
                  <a:prstClr val="black"/>
                </a:solidFill>
                <a:latin typeface="Calibri" panose="020F0502020204030204"/>
              </a:rPr>
              <a:t>Prazosin 4 mg on board</a:t>
            </a:r>
          </a:p>
        </p:txBody>
      </p:sp>
      <p:cxnSp>
        <p:nvCxnSpPr>
          <p:cNvPr id="15" name="Straight Connector 14"/>
          <p:cNvCxnSpPr/>
          <p:nvPr/>
        </p:nvCxnSpPr>
        <p:spPr>
          <a:xfrm flipV="1">
            <a:off x="2139230" y="4729326"/>
            <a:ext cx="1140541" cy="9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46921" y="3982074"/>
            <a:ext cx="37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977863" y="3962410"/>
            <a:ext cx="2664541" cy="19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888210" y="2143439"/>
            <a:ext cx="3264310" cy="29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984803" y="6510491"/>
            <a:ext cx="530942" cy="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55305" y="5959888"/>
            <a:ext cx="875071" cy="461665"/>
          </a:xfrm>
          <a:prstGeom prst="rect">
            <a:avLst/>
          </a:prstGeom>
          <a:noFill/>
        </p:spPr>
        <p:txBody>
          <a:bodyPr wrap="square" rtlCol="0">
            <a:spAutoFit/>
          </a:bodyPr>
          <a:lstStyle/>
          <a:p>
            <a:pPr defTabSz="457200"/>
            <a:r>
              <a:rPr lang="en-US" sz="1200" dirty="0">
                <a:solidFill>
                  <a:prstClr val="black"/>
                </a:solidFill>
                <a:latin typeface="Calibri" panose="020F0502020204030204"/>
              </a:rPr>
              <a:t>No med changes</a:t>
            </a:r>
          </a:p>
        </p:txBody>
      </p:sp>
      <p:sp>
        <p:nvSpPr>
          <p:cNvPr id="19" name="Oval 18"/>
          <p:cNvSpPr/>
          <p:nvPr/>
        </p:nvSpPr>
        <p:spPr>
          <a:xfrm>
            <a:off x="2009165" y="4488171"/>
            <a:ext cx="139960" cy="102637"/>
          </a:xfrm>
          <a:prstGeom prst="ellipse">
            <a:avLst/>
          </a:prstGeom>
          <a:solidFill>
            <a:srgbClr val="FB2211">
              <a:alpha val="7059"/>
            </a:srgbClr>
          </a:solidFill>
          <a:ln>
            <a:solidFill>
              <a:srgbClr val="FB22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5" name="Oval 24"/>
          <p:cNvSpPr/>
          <p:nvPr/>
        </p:nvSpPr>
        <p:spPr>
          <a:xfrm>
            <a:off x="10223214" y="3996760"/>
            <a:ext cx="139960" cy="102637"/>
          </a:xfrm>
          <a:prstGeom prst="ellipse">
            <a:avLst/>
          </a:prstGeom>
          <a:solidFill>
            <a:srgbClr val="FB2211">
              <a:alpha val="7059"/>
            </a:srgbClr>
          </a:solidFill>
          <a:ln>
            <a:solidFill>
              <a:srgbClr val="FB22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8" name="Oval 27"/>
          <p:cNvSpPr/>
          <p:nvPr/>
        </p:nvSpPr>
        <p:spPr>
          <a:xfrm>
            <a:off x="10129908" y="628407"/>
            <a:ext cx="139960" cy="102637"/>
          </a:xfrm>
          <a:prstGeom prst="ellipse">
            <a:avLst/>
          </a:prstGeom>
          <a:solidFill>
            <a:srgbClr val="FB2211">
              <a:alpha val="7059"/>
            </a:srgbClr>
          </a:solidFill>
          <a:ln>
            <a:solidFill>
              <a:srgbClr val="FB22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Tree>
    <p:extLst>
      <p:ext uri="{BB962C8B-B14F-4D97-AF65-F5344CB8AC3E}">
        <p14:creationId xmlns:p14="http://schemas.microsoft.com/office/powerpoint/2010/main" val="2870508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1DFB-81C1-0E41-AA1C-F00024E58424}"/>
              </a:ext>
            </a:extLst>
          </p:cNvPr>
          <p:cNvSpPr>
            <a:spLocks noGrp="1"/>
          </p:cNvSpPr>
          <p:nvPr>
            <p:ph type="title"/>
          </p:nvPr>
        </p:nvSpPr>
        <p:spPr>
          <a:xfrm>
            <a:off x="148584" y="126658"/>
            <a:ext cx="10515600" cy="763239"/>
          </a:xfrm>
        </p:spPr>
        <p:txBody>
          <a:bodyPr>
            <a:normAutofit fontScale="90000"/>
          </a:bodyPr>
          <a:lstStyle/>
          <a:p>
            <a:r>
              <a:rPr lang="en-US" dirty="0"/>
              <a:t>NCPTSD Tech Team </a:t>
            </a:r>
          </a:p>
        </p:txBody>
      </p:sp>
      <p:sp>
        <p:nvSpPr>
          <p:cNvPr id="3" name="Text Placeholder 2">
            <a:extLst>
              <a:ext uri="{FF2B5EF4-FFF2-40B4-BE49-F238E27FC236}">
                <a16:creationId xmlns:a16="http://schemas.microsoft.com/office/drawing/2014/main" id="{8528B057-0D19-BB42-9D6D-21C0DB67C4DE}"/>
              </a:ext>
            </a:extLst>
          </p:cNvPr>
          <p:cNvSpPr>
            <a:spLocks noGrp="1"/>
          </p:cNvSpPr>
          <p:nvPr>
            <p:ph type="body" idx="1"/>
          </p:nvPr>
        </p:nvSpPr>
        <p:spPr>
          <a:xfrm>
            <a:off x="0" y="853143"/>
            <a:ext cx="12192000" cy="5386292"/>
          </a:xfrm>
        </p:spPr>
        <p:txBody>
          <a:bodyPr/>
          <a:lstStyle/>
          <a:p>
            <a:endParaRPr lang="en-US" dirty="0"/>
          </a:p>
        </p:txBody>
      </p:sp>
      <p:grpSp>
        <p:nvGrpSpPr>
          <p:cNvPr id="36" name="Group 35">
            <a:extLst>
              <a:ext uri="{FF2B5EF4-FFF2-40B4-BE49-F238E27FC236}">
                <a16:creationId xmlns:a16="http://schemas.microsoft.com/office/drawing/2014/main" id="{391D9EBF-CE0E-FF43-B06C-09613E195065}"/>
              </a:ext>
            </a:extLst>
          </p:cNvPr>
          <p:cNvGrpSpPr/>
          <p:nvPr/>
        </p:nvGrpSpPr>
        <p:grpSpPr>
          <a:xfrm>
            <a:off x="1537470" y="1069632"/>
            <a:ext cx="1820471" cy="1580350"/>
            <a:chOff x="209278" y="1186765"/>
            <a:chExt cx="1820471" cy="1580350"/>
          </a:xfrm>
        </p:grpSpPr>
        <p:pic>
          <p:nvPicPr>
            <p:cNvPr id="11" name="Picture 10">
              <a:extLst>
                <a:ext uri="{FF2B5EF4-FFF2-40B4-BE49-F238E27FC236}">
                  <a16:creationId xmlns:a16="http://schemas.microsoft.com/office/drawing/2014/main" id="{A966EC75-EC7B-5049-A7F1-92E7EB68CD38}"/>
                </a:ext>
              </a:extLst>
            </p:cNvPr>
            <p:cNvPicPr>
              <a:picLocks noChangeAspect="1"/>
            </p:cNvPicPr>
            <p:nvPr/>
          </p:nvPicPr>
          <p:blipFill>
            <a:blip r:embed="rId2"/>
            <a:stretch>
              <a:fillRect/>
            </a:stretch>
          </p:blipFill>
          <p:spPr>
            <a:xfrm>
              <a:off x="269269" y="1186765"/>
              <a:ext cx="1179918" cy="1179918"/>
            </a:xfrm>
            <a:prstGeom prst="ellipse">
              <a:avLst/>
            </a:prstGeom>
          </p:spPr>
        </p:pic>
        <p:sp>
          <p:nvSpPr>
            <p:cNvPr id="18" name="TextBox 17">
              <a:extLst>
                <a:ext uri="{FF2B5EF4-FFF2-40B4-BE49-F238E27FC236}">
                  <a16:creationId xmlns:a16="http://schemas.microsoft.com/office/drawing/2014/main" id="{7B4BD3CC-72B8-C146-9387-4FE923B6E5F6}"/>
                </a:ext>
              </a:extLst>
            </p:cNvPr>
            <p:cNvSpPr txBox="1"/>
            <p:nvPr/>
          </p:nvSpPr>
          <p:spPr>
            <a:xfrm>
              <a:off x="209278" y="2397783"/>
              <a:ext cx="1820471" cy="369332"/>
            </a:xfrm>
            <a:prstGeom prst="rect">
              <a:avLst/>
            </a:prstGeom>
            <a:noFill/>
          </p:spPr>
          <p:txBody>
            <a:bodyPr wrap="square" rtlCol="0">
              <a:spAutoFit/>
            </a:bodyPr>
            <a:lstStyle/>
            <a:p>
              <a:r>
                <a:rPr lang="en-US" dirty="0"/>
                <a:t>Julia Hoffman</a:t>
              </a:r>
            </a:p>
          </p:txBody>
        </p:sp>
      </p:grpSp>
      <p:grpSp>
        <p:nvGrpSpPr>
          <p:cNvPr id="40" name="Group 39">
            <a:extLst>
              <a:ext uri="{FF2B5EF4-FFF2-40B4-BE49-F238E27FC236}">
                <a16:creationId xmlns:a16="http://schemas.microsoft.com/office/drawing/2014/main" id="{24B0F15A-56A0-D745-BD6B-F682A6F955C7}"/>
              </a:ext>
            </a:extLst>
          </p:cNvPr>
          <p:cNvGrpSpPr/>
          <p:nvPr/>
        </p:nvGrpSpPr>
        <p:grpSpPr>
          <a:xfrm>
            <a:off x="1739996" y="2844333"/>
            <a:ext cx="1583513" cy="1627255"/>
            <a:chOff x="670796" y="1346333"/>
            <a:chExt cx="1583513" cy="1627255"/>
          </a:xfrm>
        </p:grpSpPr>
        <p:pic>
          <p:nvPicPr>
            <p:cNvPr id="5" name="Picture 4">
              <a:extLst>
                <a:ext uri="{FF2B5EF4-FFF2-40B4-BE49-F238E27FC236}">
                  <a16:creationId xmlns:a16="http://schemas.microsoft.com/office/drawing/2014/main" id="{3B9ACC33-DA4E-5B46-BA93-8A161439102D}"/>
                </a:ext>
              </a:extLst>
            </p:cNvPr>
            <p:cNvPicPr>
              <a:picLocks noChangeAspect="1"/>
            </p:cNvPicPr>
            <p:nvPr/>
          </p:nvPicPr>
          <p:blipFill>
            <a:blip r:embed="rId3"/>
            <a:stretch>
              <a:fillRect/>
            </a:stretch>
          </p:blipFill>
          <p:spPr>
            <a:xfrm>
              <a:off x="670796" y="1346333"/>
              <a:ext cx="1265358" cy="1265358"/>
            </a:xfrm>
            <a:prstGeom prst="ellipse">
              <a:avLst/>
            </a:prstGeom>
          </p:spPr>
        </p:pic>
        <p:sp>
          <p:nvSpPr>
            <p:cNvPr id="19" name="TextBox 18">
              <a:extLst>
                <a:ext uri="{FF2B5EF4-FFF2-40B4-BE49-F238E27FC236}">
                  <a16:creationId xmlns:a16="http://schemas.microsoft.com/office/drawing/2014/main" id="{FD16BD58-DE01-7341-A51D-6A8C1DC1C21E}"/>
                </a:ext>
              </a:extLst>
            </p:cNvPr>
            <p:cNvSpPr txBox="1"/>
            <p:nvPr/>
          </p:nvSpPr>
          <p:spPr>
            <a:xfrm>
              <a:off x="838879" y="2604256"/>
              <a:ext cx="1415430" cy="369332"/>
            </a:xfrm>
            <a:prstGeom prst="rect">
              <a:avLst/>
            </a:prstGeom>
            <a:noFill/>
          </p:spPr>
          <p:txBody>
            <a:bodyPr wrap="square" rtlCol="0">
              <a:spAutoFit/>
            </a:bodyPr>
            <a:lstStyle/>
            <a:p>
              <a:r>
                <a:rPr lang="en-US" dirty="0"/>
                <a:t>Eric Kuhn</a:t>
              </a:r>
            </a:p>
          </p:txBody>
        </p:sp>
      </p:grpSp>
      <p:grpSp>
        <p:nvGrpSpPr>
          <p:cNvPr id="38" name="Group 37">
            <a:extLst>
              <a:ext uri="{FF2B5EF4-FFF2-40B4-BE49-F238E27FC236}">
                <a16:creationId xmlns:a16="http://schemas.microsoft.com/office/drawing/2014/main" id="{3381985A-6F51-5F48-BE43-E54C7365652F}"/>
              </a:ext>
            </a:extLst>
          </p:cNvPr>
          <p:cNvGrpSpPr/>
          <p:nvPr/>
        </p:nvGrpSpPr>
        <p:grpSpPr>
          <a:xfrm>
            <a:off x="3251832" y="1716459"/>
            <a:ext cx="1415430" cy="1578823"/>
            <a:chOff x="2137558" y="1346333"/>
            <a:chExt cx="1415430" cy="1578823"/>
          </a:xfrm>
        </p:grpSpPr>
        <p:pic>
          <p:nvPicPr>
            <p:cNvPr id="13" name="Picture 12">
              <a:extLst>
                <a:ext uri="{FF2B5EF4-FFF2-40B4-BE49-F238E27FC236}">
                  <a16:creationId xmlns:a16="http://schemas.microsoft.com/office/drawing/2014/main" id="{10113481-AFE6-424E-ACBA-F3B99CBE5411}"/>
                </a:ext>
              </a:extLst>
            </p:cNvPr>
            <p:cNvPicPr>
              <a:picLocks noChangeAspect="1"/>
            </p:cNvPicPr>
            <p:nvPr/>
          </p:nvPicPr>
          <p:blipFill>
            <a:blip r:embed="rId4"/>
            <a:stretch>
              <a:fillRect/>
            </a:stretch>
          </p:blipFill>
          <p:spPr>
            <a:xfrm>
              <a:off x="2180520" y="1346333"/>
              <a:ext cx="1204215" cy="1204215"/>
            </a:xfrm>
            <a:prstGeom prst="ellipse">
              <a:avLst/>
            </a:prstGeom>
          </p:spPr>
        </p:pic>
        <p:sp>
          <p:nvSpPr>
            <p:cNvPr id="23" name="TextBox 22">
              <a:extLst>
                <a:ext uri="{FF2B5EF4-FFF2-40B4-BE49-F238E27FC236}">
                  <a16:creationId xmlns:a16="http://schemas.microsoft.com/office/drawing/2014/main" id="{525D5B90-6C2A-C64F-ACBB-FF0229B8D3C0}"/>
                </a:ext>
              </a:extLst>
            </p:cNvPr>
            <p:cNvSpPr txBox="1"/>
            <p:nvPr/>
          </p:nvSpPr>
          <p:spPr>
            <a:xfrm>
              <a:off x="2137558" y="2555824"/>
              <a:ext cx="1415430" cy="369332"/>
            </a:xfrm>
            <a:prstGeom prst="rect">
              <a:avLst/>
            </a:prstGeom>
            <a:noFill/>
          </p:spPr>
          <p:txBody>
            <a:bodyPr wrap="square" rtlCol="0">
              <a:spAutoFit/>
            </a:bodyPr>
            <a:lstStyle/>
            <a:p>
              <a:r>
                <a:rPr lang="en-US" dirty="0"/>
                <a:t>Katie </a:t>
              </a:r>
              <a:r>
                <a:rPr lang="en-US" dirty="0" err="1"/>
                <a:t>Juhasz</a:t>
              </a:r>
              <a:endParaRPr lang="en-US" dirty="0"/>
            </a:p>
          </p:txBody>
        </p:sp>
      </p:grpSp>
      <p:grpSp>
        <p:nvGrpSpPr>
          <p:cNvPr id="39" name="Group 38">
            <a:extLst>
              <a:ext uri="{FF2B5EF4-FFF2-40B4-BE49-F238E27FC236}">
                <a16:creationId xmlns:a16="http://schemas.microsoft.com/office/drawing/2014/main" id="{1A0E2626-F8A7-1440-8595-179466C98A37}"/>
              </a:ext>
            </a:extLst>
          </p:cNvPr>
          <p:cNvGrpSpPr/>
          <p:nvPr/>
        </p:nvGrpSpPr>
        <p:grpSpPr>
          <a:xfrm>
            <a:off x="1664287" y="4541557"/>
            <a:ext cx="1653956" cy="1513933"/>
            <a:chOff x="477588" y="1334445"/>
            <a:chExt cx="1653956" cy="1513933"/>
          </a:xfrm>
        </p:grpSpPr>
        <p:pic>
          <p:nvPicPr>
            <p:cNvPr id="15" name="Picture 14">
              <a:extLst>
                <a:ext uri="{FF2B5EF4-FFF2-40B4-BE49-F238E27FC236}">
                  <a16:creationId xmlns:a16="http://schemas.microsoft.com/office/drawing/2014/main" id="{0FCE07F4-856B-B44B-8775-7F28155398AC}"/>
                </a:ext>
              </a:extLst>
            </p:cNvPr>
            <p:cNvPicPr>
              <a:picLocks noChangeAspect="1"/>
            </p:cNvPicPr>
            <p:nvPr/>
          </p:nvPicPr>
          <p:blipFill>
            <a:blip r:embed="rId5"/>
            <a:stretch>
              <a:fillRect/>
            </a:stretch>
          </p:blipFill>
          <p:spPr>
            <a:xfrm>
              <a:off x="569369" y="1334445"/>
              <a:ext cx="1154139" cy="1154139"/>
            </a:xfrm>
            <a:prstGeom prst="ellipse">
              <a:avLst/>
            </a:prstGeom>
          </p:spPr>
        </p:pic>
        <p:sp>
          <p:nvSpPr>
            <p:cNvPr id="25" name="TextBox 24">
              <a:extLst>
                <a:ext uri="{FF2B5EF4-FFF2-40B4-BE49-F238E27FC236}">
                  <a16:creationId xmlns:a16="http://schemas.microsoft.com/office/drawing/2014/main" id="{7661E7B1-5B48-8C40-9372-5C9DF4ECC23C}"/>
                </a:ext>
              </a:extLst>
            </p:cNvPr>
            <p:cNvSpPr txBox="1"/>
            <p:nvPr/>
          </p:nvSpPr>
          <p:spPr>
            <a:xfrm>
              <a:off x="477588" y="2479046"/>
              <a:ext cx="1653956" cy="369332"/>
            </a:xfrm>
            <a:prstGeom prst="rect">
              <a:avLst/>
            </a:prstGeom>
            <a:noFill/>
          </p:spPr>
          <p:txBody>
            <a:bodyPr wrap="square" rtlCol="0">
              <a:spAutoFit/>
            </a:bodyPr>
            <a:lstStyle/>
            <a:p>
              <a:r>
                <a:rPr lang="en-US" dirty="0"/>
                <a:t>Beth </a:t>
              </a:r>
              <a:r>
                <a:rPr lang="en-US" dirty="0" err="1"/>
                <a:t>Jaworski</a:t>
              </a:r>
              <a:endParaRPr lang="en-US" dirty="0"/>
            </a:p>
          </p:txBody>
        </p:sp>
      </p:grpSp>
      <p:grpSp>
        <p:nvGrpSpPr>
          <p:cNvPr id="56" name="Group 55">
            <a:extLst>
              <a:ext uri="{FF2B5EF4-FFF2-40B4-BE49-F238E27FC236}">
                <a16:creationId xmlns:a16="http://schemas.microsoft.com/office/drawing/2014/main" id="{B6909CA2-89DE-3345-84A5-634563C7A7D0}"/>
              </a:ext>
            </a:extLst>
          </p:cNvPr>
          <p:cNvGrpSpPr/>
          <p:nvPr/>
        </p:nvGrpSpPr>
        <p:grpSpPr>
          <a:xfrm>
            <a:off x="8332055" y="4363120"/>
            <a:ext cx="2103877" cy="1641738"/>
            <a:chOff x="3821962" y="1192400"/>
            <a:chExt cx="2103877" cy="1641738"/>
          </a:xfrm>
        </p:grpSpPr>
        <p:pic>
          <p:nvPicPr>
            <p:cNvPr id="17" name="Picture 16">
              <a:extLst>
                <a:ext uri="{FF2B5EF4-FFF2-40B4-BE49-F238E27FC236}">
                  <a16:creationId xmlns:a16="http://schemas.microsoft.com/office/drawing/2014/main" id="{03C33903-540F-984A-9E91-08DC2E6781BB}"/>
                </a:ext>
              </a:extLst>
            </p:cNvPr>
            <p:cNvPicPr>
              <a:picLocks noChangeAspect="1"/>
            </p:cNvPicPr>
            <p:nvPr/>
          </p:nvPicPr>
          <p:blipFill>
            <a:blip r:embed="rId6"/>
            <a:srcRect t="6941"/>
            <a:stretch>
              <a:fillRect/>
            </a:stretch>
          </p:blipFill>
          <p:spPr>
            <a:xfrm>
              <a:off x="4170727" y="1192400"/>
              <a:ext cx="1046539" cy="1305030"/>
            </a:xfrm>
            <a:prstGeom prst="ellipse">
              <a:avLst/>
            </a:prstGeom>
          </p:spPr>
        </p:pic>
        <p:sp>
          <p:nvSpPr>
            <p:cNvPr id="27" name="TextBox 26">
              <a:extLst>
                <a:ext uri="{FF2B5EF4-FFF2-40B4-BE49-F238E27FC236}">
                  <a16:creationId xmlns:a16="http://schemas.microsoft.com/office/drawing/2014/main" id="{018141DD-229C-C84C-9857-230A77D8728C}"/>
                </a:ext>
              </a:extLst>
            </p:cNvPr>
            <p:cNvSpPr txBox="1"/>
            <p:nvPr/>
          </p:nvSpPr>
          <p:spPr>
            <a:xfrm>
              <a:off x="3821962" y="2464806"/>
              <a:ext cx="2103877" cy="369332"/>
            </a:xfrm>
            <a:prstGeom prst="rect">
              <a:avLst/>
            </a:prstGeom>
            <a:noFill/>
          </p:spPr>
          <p:txBody>
            <a:bodyPr wrap="square" rtlCol="0">
              <a:spAutoFit/>
            </a:bodyPr>
            <a:lstStyle/>
            <a:p>
              <a:pPr algn="ctr"/>
              <a:r>
                <a:rPr lang="en-US" dirty="0"/>
                <a:t>Katie Taylor-Lynch</a:t>
              </a:r>
            </a:p>
          </p:txBody>
        </p:sp>
      </p:grpSp>
      <p:grpSp>
        <p:nvGrpSpPr>
          <p:cNvPr id="55" name="Group 54">
            <a:extLst>
              <a:ext uri="{FF2B5EF4-FFF2-40B4-BE49-F238E27FC236}">
                <a16:creationId xmlns:a16="http://schemas.microsoft.com/office/drawing/2014/main" id="{59DA3DD2-3C8C-9F41-8873-D000207C559E}"/>
              </a:ext>
            </a:extLst>
          </p:cNvPr>
          <p:cNvGrpSpPr/>
          <p:nvPr/>
        </p:nvGrpSpPr>
        <p:grpSpPr>
          <a:xfrm>
            <a:off x="8565056" y="1069632"/>
            <a:ext cx="1415430" cy="1546263"/>
            <a:chOff x="7178736" y="2994377"/>
            <a:chExt cx="1415430" cy="1546263"/>
          </a:xfrm>
        </p:grpSpPr>
        <p:sp>
          <p:nvSpPr>
            <p:cNvPr id="33" name="TextBox 32">
              <a:extLst>
                <a:ext uri="{FF2B5EF4-FFF2-40B4-BE49-F238E27FC236}">
                  <a16:creationId xmlns:a16="http://schemas.microsoft.com/office/drawing/2014/main" id="{9F576D57-53C5-664B-B0D3-028EB0D4A7D0}"/>
                </a:ext>
              </a:extLst>
            </p:cNvPr>
            <p:cNvSpPr txBox="1"/>
            <p:nvPr/>
          </p:nvSpPr>
          <p:spPr>
            <a:xfrm>
              <a:off x="7178736" y="4171308"/>
              <a:ext cx="1415430" cy="369332"/>
            </a:xfrm>
            <a:prstGeom prst="rect">
              <a:avLst/>
            </a:prstGeom>
            <a:noFill/>
          </p:spPr>
          <p:txBody>
            <a:bodyPr wrap="square" rtlCol="0">
              <a:spAutoFit/>
            </a:bodyPr>
            <a:lstStyle/>
            <a:p>
              <a:r>
                <a:rPr lang="en-US" dirty="0"/>
                <a:t>Kelly Ramsey</a:t>
              </a:r>
            </a:p>
          </p:txBody>
        </p:sp>
        <p:pic>
          <p:nvPicPr>
            <p:cNvPr id="35" name="Picture 34">
              <a:extLst>
                <a:ext uri="{FF2B5EF4-FFF2-40B4-BE49-F238E27FC236}">
                  <a16:creationId xmlns:a16="http://schemas.microsoft.com/office/drawing/2014/main" id="{10338360-AEE3-0C4D-98D7-8573C9383E6E}"/>
                </a:ext>
              </a:extLst>
            </p:cNvPr>
            <p:cNvPicPr>
              <a:picLocks noChangeAspect="1"/>
            </p:cNvPicPr>
            <p:nvPr/>
          </p:nvPicPr>
          <p:blipFill rotWithShape="1">
            <a:blip r:embed="rId7"/>
            <a:srcRect t="6232" r="-2796" b="14020"/>
            <a:stretch/>
          </p:blipFill>
          <p:spPr>
            <a:xfrm>
              <a:off x="7270438" y="2994377"/>
              <a:ext cx="942468" cy="1236168"/>
            </a:xfrm>
            <a:prstGeom prst="ellipse">
              <a:avLst/>
            </a:prstGeom>
          </p:spPr>
        </p:pic>
      </p:grpSp>
      <p:grpSp>
        <p:nvGrpSpPr>
          <p:cNvPr id="46" name="Group 45">
            <a:extLst>
              <a:ext uri="{FF2B5EF4-FFF2-40B4-BE49-F238E27FC236}">
                <a16:creationId xmlns:a16="http://schemas.microsoft.com/office/drawing/2014/main" id="{5F9B2078-7425-6141-9BD8-FABCA86B3C9C}"/>
              </a:ext>
            </a:extLst>
          </p:cNvPr>
          <p:cNvGrpSpPr/>
          <p:nvPr/>
        </p:nvGrpSpPr>
        <p:grpSpPr>
          <a:xfrm>
            <a:off x="8453039" y="2764200"/>
            <a:ext cx="1804829" cy="1581289"/>
            <a:chOff x="3841746" y="1324182"/>
            <a:chExt cx="1804829" cy="1581289"/>
          </a:xfrm>
        </p:grpSpPr>
        <p:sp>
          <p:nvSpPr>
            <p:cNvPr id="32" name="TextBox 31">
              <a:extLst>
                <a:ext uri="{FF2B5EF4-FFF2-40B4-BE49-F238E27FC236}">
                  <a16:creationId xmlns:a16="http://schemas.microsoft.com/office/drawing/2014/main" id="{1DFC8669-645A-FD41-B93A-C2AE15F9B5D8}"/>
                </a:ext>
              </a:extLst>
            </p:cNvPr>
            <p:cNvSpPr txBox="1"/>
            <p:nvPr/>
          </p:nvSpPr>
          <p:spPr>
            <a:xfrm>
              <a:off x="3841746" y="2536139"/>
              <a:ext cx="1804829" cy="369332"/>
            </a:xfrm>
            <a:prstGeom prst="rect">
              <a:avLst/>
            </a:prstGeom>
            <a:noFill/>
          </p:spPr>
          <p:txBody>
            <a:bodyPr wrap="square" rtlCol="0">
              <a:spAutoFit/>
            </a:bodyPr>
            <a:lstStyle/>
            <a:p>
              <a:r>
                <a:rPr lang="en-US" dirty="0"/>
                <a:t>Sarah Steinmetz</a:t>
              </a:r>
            </a:p>
          </p:txBody>
        </p:sp>
        <p:pic>
          <p:nvPicPr>
            <p:cNvPr id="37" name="Picture 36">
              <a:extLst>
                <a:ext uri="{FF2B5EF4-FFF2-40B4-BE49-F238E27FC236}">
                  <a16:creationId xmlns:a16="http://schemas.microsoft.com/office/drawing/2014/main" id="{0A5C0FA5-D2A1-0C41-B713-A5167C77F9E4}"/>
                </a:ext>
              </a:extLst>
            </p:cNvPr>
            <p:cNvPicPr>
              <a:picLocks noChangeAspect="1"/>
            </p:cNvPicPr>
            <p:nvPr/>
          </p:nvPicPr>
          <p:blipFill rotWithShape="1">
            <a:blip r:embed="rId8"/>
            <a:srcRect l="14517" t="8000" r="13676" b="37725"/>
            <a:stretch/>
          </p:blipFill>
          <p:spPr>
            <a:xfrm>
              <a:off x="3937834" y="1324182"/>
              <a:ext cx="1253071" cy="1262700"/>
            </a:xfrm>
            <a:prstGeom prst="ellipse">
              <a:avLst/>
            </a:prstGeom>
          </p:spPr>
        </p:pic>
      </p:grpSp>
      <p:grpSp>
        <p:nvGrpSpPr>
          <p:cNvPr id="41" name="Group 40">
            <a:extLst>
              <a:ext uri="{FF2B5EF4-FFF2-40B4-BE49-F238E27FC236}">
                <a16:creationId xmlns:a16="http://schemas.microsoft.com/office/drawing/2014/main" id="{F5E6FB65-630F-F740-8E5F-28574A948BB8}"/>
              </a:ext>
            </a:extLst>
          </p:cNvPr>
          <p:cNvGrpSpPr/>
          <p:nvPr/>
        </p:nvGrpSpPr>
        <p:grpSpPr>
          <a:xfrm>
            <a:off x="4751265" y="949854"/>
            <a:ext cx="2228514" cy="1584715"/>
            <a:chOff x="272740" y="1230534"/>
            <a:chExt cx="2228514" cy="1584715"/>
          </a:xfrm>
        </p:grpSpPr>
        <p:sp>
          <p:nvSpPr>
            <p:cNvPr id="22" name="TextBox 21">
              <a:extLst>
                <a:ext uri="{FF2B5EF4-FFF2-40B4-BE49-F238E27FC236}">
                  <a16:creationId xmlns:a16="http://schemas.microsoft.com/office/drawing/2014/main" id="{1DFC8669-645A-FD41-B93A-C2AE15F9B5D8}"/>
                </a:ext>
              </a:extLst>
            </p:cNvPr>
            <p:cNvSpPr txBox="1"/>
            <p:nvPr/>
          </p:nvSpPr>
          <p:spPr>
            <a:xfrm>
              <a:off x="272740" y="2445917"/>
              <a:ext cx="2228514" cy="369332"/>
            </a:xfrm>
            <a:prstGeom prst="rect">
              <a:avLst/>
            </a:prstGeom>
            <a:noFill/>
          </p:spPr>
          <p:txBody>
            <a:bodyPr wrap="square" rtlCol="0">
              <a:spAutoFit/>
            </a:bodyPr>
            <a:lstStyle/>
            <a:p>
              <a:r>
                <a:rPr lang="en-US" dirty="0"/>
                <a:t>Shannon </a:t>
              </a:r>
              <a:r>
                <a:rPr lang="en-US" dirty="0" err="1"/>
                <a:t>McCaslin</a:t>
              </a:r>
              <a:endParaRPr lang="en-US" dirty="0"/>
            </a:p>
          </p:txBody>
        </p:sp>
        <p:pic>
          <p:nvPicPr>
            <p:cNvPr id="28" name="Picture 27" descr="shannon.jpg"/>
            <p:cNvPicPr>
              <a:picLocks noChangeAspect="1"/>
            </p:cNvPicPr>
            <p:nvPr/>
          </p:nvPicPr>
          <p:blipFill>
            <a:blip r:embed="rId9"/>
            <a:srcRect l="19937" r="18012" b="23906"/>
            <a:stretch>
              <a:fillRect/>
            </a:stretch>
          </p:blipFill>
          <p:spPr>
            <a:xfrm>
              <a:off x="524501" y="1230534"/>
              <a:ext cx="1154139" cy="1255357"/>
            </a:xfrm>
            <a:prstGeom prst="ellipse">
              <a:avLst/>
            </a:prstGeom>
          </p:spPr>
        </p:pic>
      </p:grpSp>
      <p:grpSp>
        <p:nvGrpSpPr>
          <p:cNvPr id="48" name="Group 47">
            <a:extLst>
              <a:ext uri="{FF2B5EF4-FFF2-40B4-BE49-F238E27FC236}">
                <a16:creationId xmlns:a16="http://schemas.microsoft.com/office/drawing/2014/main" id="{5B6004F7-7132-C449-B366-64B8695A5496}"/>
              </a:ext>
            </a:extLst>
          </p:cNvPr>
          <p:cNvGrpSpPr/>
          <p:nvPr/>
        </p:nvGrpSpPr>
        <p:grpSpPr>
          <a:xfrm>
            <a:off x="6811886" y="1555255"/>
            <a:ext cx="1415430" cy="1742519"/>
            <a:chOff x="5819515" y="1373234"/>
            <a:chExt cx="1415430" cy="1742519"/>
          </a:xfrm>
        </p:grpSpPr>
        <p:sp>
          <p:nvSpPr>
            <p:cNvPr id="21" name="TextBox 20">
              <a:extLst>
                <a:ext uri="{FF2B5EF4-FFF2-40B4-BE49-F238E27FC236}">
                  <a16:creationId xmlns:a16="http://schemas.microsoft.com/office/drawing/2014/main" id="{9E104F60-12AD-7D4F-A34A-A70DA3EA97E7}"/>
                </a:ext>
              </a:extLst>
            </p:cNvPr>
            <p:cNvSpPr txBox="1"/>
            <p:nvPr/>
          </p:nvSpPr>
          <p:spPr>
            <a:xfrm>
              <a:off x="5819515" y="2746421"/>
              <a:ext cx="1415430" cy="369332"/>
            </a:xfrm>
            <a:prstGeom prst="rect">
              <a:avLst/>
            </a:prstGeom>
            <a:noFill/>
          </p:spPr>
          <p:txBody>
            <a:bodyPr wrap="square" rtlCol="0">
              <a:spAutoFit/>
            </a:bodyPr>
            <a:lstStyle/>
            <a:p>
              <a:r>
                <a:rPr lang="en-US" dirty="0" err="1"/>
                <a:t>Kile</a:t>
              </a:r>
              <a:r>
                <a:rPr lang="en-US" dirty="0"/>
                <a:t> </a:t>
              </a:r>
              <a:r>
                <a:rPr lang="en-US" dirty="0" err="1"/>
                <a:t>Ortigo</a:t>
              </a:r>
              <a:endParaRPr lang="en-US" dirty="0"/>
            </a:p>
          </p:txBody>
        </p:sp>
        <p:pic>
          <p:nvPicPr>
            <p:cNvPr id="8" name="Picture 7">
              <a:extLst>
                <a:ext uri="{FF2B5EF4-FFF2-40B4-BE49-F238E27FC236}">
                  <a16:creationId xmlns:a16="http://schemas.microsoft.com/office/drawing/2014/main" id="{4D1447CD-4203-5046-B363-7F1402834AFE}"/>
                </a:ext>
              </a:extLst>
            </p:cNvPr>
            <p:cNvPicPr>
              <a:picLocks noChangeAspect="1"/>
            </p:cNvPicPr>
            <p:nvPr/>
          </p:nvPicPr>
          <p:blipFill>
            <a:blip r:embed="rId10"/>
            <a:stretch>
              <a:fillRect/>
            </a:stretch>
          </p:blipFill>
          <p:spPr>
            <a:xfrm>
              <a:off x="5863331" y="1373234"/>
              <a:ext cx="1067727" cy="1414738"/>
            </a:xfrm>
            <a:prstGeom prst="ellipse">
              <a:avLst/>
            </a:prstGeom>
          </p:spPr>
        </p:pic>
      </p:grpSp>
      <p:grpSp>
        <p:nvGrpSpPr>
          <p:cNvPr id="47" name="Group 46">
            <a:extLst>
              <a:ext uri="{FF2B5EF4-FFF2-40B4-BE49-F238E27FC236}">
                <a16:creationId xmlns:a16="http://schemas.microsoft.com/office/drawing/2014/main" id="{E6E9B046-18F9-1847-90E9-73745E25F8A9}"/>
              </a:ext>
            </a:extLst>
          </p:cNvPr>
          <p:cNvGrpSpPr/>
          <p:nvPr/>
        </p:nvGrpSpPr>
        <p:grpSpPr>
          <a:xfrm>
            <a:off x="6711994" y="3570981"/>
            <a:ext cx="1457253" cy="1637454"/>
            <a:chOff x="4020321" y="1306959"/>
            <a:chExt cx="1457253" cy="1637454"/>
          </a:xfrm>
        </p:grpSpPr>
        <p:pic>
          <p:nvPicPr>
            <p:cNvPr id="7" name="Picture 6">
              <a:extLst>
                <a:ext uri="{FF2B5EF4-FFF2-40B4-BE49-F238E27FC236}">
                  <a16:creationId xmlns:a16="http://schemas.microsoft.com/office/drawing/2014/main" id="{4E087E05-B5A4-5F48-8C9F-56EBAE143A18}"/>
                </a:ext>
              </a:extLst>
            </p:cNvPr>
            <p:cNvPicPr>
              <a:picLocks noChangeAspect="1"/>
            </p:cNvPicPr>
            <p:nvPr/>
          </p:nvPicPr>
          <p:blipFill>
            <a:blip r:embed="rId11"/>
            <a:stretch>
              <a:fillRect/>
            </a:stretch>
          </p:blipFill>
          <p:spPr>
            <a:xfrm>
              <a:off x="4020321" y="1306959"/>
              <a:ext cx="1277868" cy="1277868"/>
            </a:xfrm>
            <a:prstGeom prst="ellipse">
              <a:avLst/>
            </a:prstGeom>
          </p:spPr>
        </p:pic>
        <p:sp>
          <p:nvSpPr>
            <p:cNvPr id="29" name="TextBox 28">
              <a:extLst>
                <a:ext uri="{FF2B5EF4-FFF2-40B4-BE49-F238E27FC236}">
                  <a16:creationId xmlns:a16="http://schemas.microsoft.com/office/drawing/2014/main" id="{D9AE2D2F-C0A3-2143-AF42-4BEBAF5F174A}"/>
                </a:ext>
              </a:extLst>
            </p:cNvPr>
            <p:cNvSpPr txBox="1"/>
            <p:nvPr/>
          </p:nvSpPr>
          <p:spPr>
            <a:xfrm>
              <a:off x="4062144" y="2575081"/>
              <a:ext cx="1415430" cy="369332"/>
            </a:xfrm>
            <a:prstGeom prst="rect">
              <a:avLst/>
            </a:prstGeom>
            <a:noFill/>
          </p:spPr>
          <p:txBody>
            <a:bodyPr wrap="square" rtlCol="0">
              <a:spAutoFit/>
            </a:bodyPr>
            <a:lstStyle/>
            <a:p>
              <a:r>
                <a:rPr lang="en-US" dirty="0"/>
                <a:t>Jason Owen</a:t>
              </a:r>
            </a:p>
          </p:txBody>
        </p:sp>
      </p:grpSp>
      <p:grpSp>
        <p:nvGrpSpPr>
          <p:cNvPr id="50" name="Group 49">
            <a:extLst>
              <a:ext uri="{FF2B5EF4-FFF2-40B4-BE49-F238E27FC236}">
                <a16:creationId xmlns:a16="http://schemas.microsoft.com/office/drawing/2014/main" id="{57EDD3F7-2E25-C447-8413-BE7B14FD9F5B}"/>
              </a:ext>
            </a:extLst>
          </p:cNvPr>
          <p:cNvGrpSpPr/>
          <p:nvPr/>
        </p:nvGrpSpPr>
        <p:grpSpPr>
          <a:xfrm>
            <a:off x="10236213" y="3731710"/>
            <a:ext cx="2325386" cy="1533113"/>
            <a:chOff x="3782308" y="1295742"/>
            <a:chExt cx="2325386" cy="1533113"/>
          </a:xfrm>
        </p:grpSpPr>
        <p:sp>
          <p:nvSpPr>
            <p:cNvPr id="30" name="TextBox 29">
              <a:extLst>
                <a:ext uri="{FF2B5EF4-FFF2-40B4-BE49-F238E27FC236}">
                  <a16:creationId xmlns:a16="http://schemas.microsoft.com/office/drawing/2014/main" id="{580EE058-1D10-1A44-9368-C0E977084D5B}"/>
                </a:ext>
              </a:extLst>
            </p:cNvPr>
            <p:cNvSpPr txBox="1"/>
            <p:nvPr/>
          </p:nvSpPr>
          <p:spPr>
            <a:xfrm>
              <a:off x="3782308" y="2459523"/>
              <a:ext cx="2325386" cy="369332"/>
            </a:xfrm>
            <a:prstGeom prst="rect">
              <a:avLst/>
            </a:prstGeom>
            <a:noFill/>
          </p:spPr>
          <p:txBody>
            <a:bodyPr wrap="square" rtlCol="0">
              <a:spAutoFit/>
            </a:bodyPr>
            <a:lstStyle/>
            <a:p>
              <a:r>
                <a:rPr lang="en-US" dirty="0"/>
                <a:t>Steve Woodward</a:t>
              </a:r>
            </a:p>
          </p:txBody>
        </p:sp>
        <p:pic>
          <p:nvPicPr>
            <p:cNvPr id="20" name="Picture 19">
              <a:extLst>
                <a:ext uri="{FF2B5EF4-FFF2-40B4-BE49-F238E27FC236}">
                  <a16:creationId xmlns:a16="http://schemas.microsoft.com/office/drawing/2014/main" id="{6956BA5F-81FD-9448-97CE-303140C649B7}"/>
                </a:ext>
              </a:extLst>
            </p:cNvPr>
            <p:cNvPicPr>
              <a:picLocks noChangeAspect="1"/>
            </p:cNvPicPr>
            <p:nvPr/>
          </p:nvPicPr>
          <p:blipFill>
            <a:blip r:embed="rId12"/>
            <a:stretch>
              <a:fillRect/>
            </a:stretch>
          </p:blipFill>
          <p:spPr>
            <a:xfrm>
              <a:off x="4052235" y="1295742"/>
              <a:ext cx="1006534" cy="1114377"/>
            </a:xfrm>
            <a:prstGeom prst="rect">
              <a:avLst/>
            </a:prstGeom>
          </p:spPr>
        </p:pic>
      </p:grpSp>
      <p:grpSp>
        <p:nvGrpSpPr>
          <p:cNvPr id="45" name="Group 44">
            <a:extLst>
              <a:ext uri="{FF2B5EF4-FFF2-40B4-BE49-F238E27FC236}">
                <a16:creationId xmlns:a16="http://schemas.microsoft.com/office/drawing/2014/main" id="{C385EE43-9DEF-E34B-A55C-53DAD11FF81E}"/>
              </a:ext>
            </a:extLst>
          </p:cNvPr>
          <p:cNvGrpSpPr/>
          <p:nvPr/>
        </p:nvGrpSpPr>
        <p:grpSpPr>
          <a:xfrm>
            <a:off x="190963" y="1859807"/>
            <a:ext cx="1415430" cy="1587088"/>
            <a:chOff x="190545" y="1346334"/>
            <a:chExt cx="1415430" cy="1587088"/>
          </a:xfrm>
        </p:grpSpPr>
        <p:pic>
          <p:nvPicPr>
            <p:cNvPr id="16" name="Picture 15">
              <a:extLst>
                <a:ext uri="{FF2B5EF4-FFF2-40B4-BE49-F238E27FC236}">
                  <a16:creationId xmlns:a16="http://schemas.microsoft.com/office/drawing/2014/main" id="{27ECA813-A109-8D49-BFCE-F411EABEFB67}"/>
                </a:ext>
              </a:extLst>
            </p:cNvPr>
            <p:cNvPicPr>
              <a:picLocks noChangeAspect="1"/>
            </p:cNvPicPr>
            <p:nvPr/>
          </p:nvPicPr>
          <p:blipFill rotWithShape="1">
            <a:blip r:embed="rId13"/>
            <a:srcRect l="9379" r="21559" b="14577"/>
            <a:stretch/>
          </p:blipFill>
          <p:spPr>
            <a:xfrm>
              <a:off x="261838" y="1346334"/>
              <a:ext cx="1008970" cy="1248004"/>
            </a:xfrm>
            <a:prstGeom prst="ellipse">
              <a:avLst/>
            </a:prstGeom>
          </p:spPr>
        </p:pic>
        <p:sp>
          <p:nvSpPr>
            <p:cNvPr id="44" name="TextBox 43">
              <a:extLst>
                <a:ext uri="{FF2B5EF4-FFF2-40B4-BE49-F238E27FC236}">
                  <a16:creationId xmlns:a16="http://schemas.microsoft.com/office/drawing/2014/main" id="{F21270C3-8BB9-1340-9EEE-FC3ECBDB2CBA}"/>
                </a:ext>
              </a:extLst>
            </p:cNvPr>
            <p:cNvSpPr txBox="1"/>
            <p:nvPr/>
          </p:nvSpPr>
          <p:spPr>
            <a:xfrm>
              <a:off x="190545" y="2564090"/>
              <a:ext cx="1415430" cy="369332"/>
            </a:xfrm>
            <a:prstGeom prst="rect">
              <a:avLst/>
            </a:prstGeom>
            <a:noFill/>
          </p:spPr>
          <p:txBody>
            <a:bodyPr wrap="square" rtlCol="0">
              <a:spAutoFit/>
            </a:bodyPr>
            <a:lstStyle/>
            <a:p>
              <a:r>
                <a:rPr lang="en-US" dirty="0"/>
                <a:t>Eve Carlson</a:t>
              </a:r>
            </a:p>
          </p:txBody>
        </p:sp>
      </p:grpSp>
      <p:grpSp>
        <p:nvGrpSpPr>
          <p:cNvPr id="60" name="Group 59">
            <a:extLst>
              <a:ext uri="{FF2B5EF4-FFF2-40B4-BE49-F238E27FC236}">
                <a16:creationId xmlns:a16="http://schemas.microsoft.com/office/drawing/2014/main" id="{66FE3CCA-9B02-714A-8107-F076A7E109C5}"/>
              </a:ext>
            </a:extLst>
          </p:cNvPr>
          <p:cNvGrpSpPr/>
          <p:nvPr/>
        </p:nvGrpSpPr>
        <p:grpSpPr>
          <a:xfrm>
            <a:off x="4824245" y="4439889"/>
            <a:ext cx="2325386" cy="1685132"/>
            <a:chOff x="3705388" y="4001086"/>
            <a:chExt cx="2325386" cy="1685132"/>
          </a:xfrm>
        </p:grpSpPr>
        <p:pic>
          <p:nvPicPr>
            <p:cNvPr id="10" name="Picture 9">
              <a:extLst>
                <a:ext uri="{FF2B5EF4-FFF2-40B4-BE49-F238E27FC236}">
                  <a16:creationId xmlns:a16="http://schemas.microsoft.com/office/drawing/2014/main" id="{868782A2-3AD1-B642-B22B-FE5C7E1E7BDB}"/>
                </a:ext>
              </a:extLst>
            </p:cNvPr>
            <p:cNvPicPr>
              <a:picLocks noChangeAspect="1"/>
            </p:cNvPicPr>
            <p:nvPr/>
          </p:nvPicPr>
          <p:blipFill>
            <a:blip r:embed="rId14"/>
            <a:stretch>
              <a:fillRect/>
            </a:stretch>
          </p:blipFill>
          <p:spPr>
            <a:xfrm>
              <a:off x="3943244" y="4001086"/>
              <a:ext cx="1203817" cy="1315800"/>
            </a:xfrm>
            <a:prstGeom prst="ellipse">
              <a:avLst/>
            </a:prstGeom>
          </p:spPr>
        </p:pic>
        <p:sp>
          <p:nvSpPr>
            <p:cNvPr id="49" name="TextBox 48">
              <a:extLst>
                <a:ext uri="{FF2B5EF4-FFF2-40B4-BE49-F238E27FC236}">
                  <a16:creationId xmlns:a16="http://schemas.microsoft.com/office/drawing/2014/main" id="{6F98AE58-6E27-774D-B10F-2168939A779B}"/>
                </a:ext>
              </a:extLst>
            </p:cNvPr>
            <p:cNvSpPr txBox="1"/>
            <p:nvPr/>
          </p:nvSpPr>
          <p:spPr>
            <a:xfrm>
              <a:off x="3705388" y="5316886"/>
              <a:ext cx="2325386" cy="369332"/>
            </a:xfrm>
            <a:prstGeom prst="rect">
              <a:avLst/>
            </a:prstGeom>
            <a:noFill/>
          </p:spPr>
          <p:txBody>
            <a:bodyPr wrap="square" rtlCol="0">
              <a:spAutoFit/>
            </a:bodyPr>
            <a:lstStyle/>
            <a:p>
              <a:r>
                <a:rPr lang="en-US" dirty="0"/>
                <a:t>Carmen McLean</a:t>
              </a:r>
            </a:p>
          </p:txBody>
        </p:sp>
      </p:grpSp>
      <p:grpSp>
        <p:nvGrpSpPr>
          <p:cNvPr id="52" name="Group 51">
            <a:extLst>
              <a:ext uri="{FF2B5EF4-FFF2-40B4-BE49-F238E27FC236}">
                <a16:creationId xmlns:a16="http://schemas.microsoft.com/office/drawing/2014/main" id="{5AAF414B-1C0C-2841-B377-11C160B191B5}"/>
              </a:ext>
            </a:extLst>
          </p:cNvPr>
          <p:cNvGrpSpPr/>
          <p:nvPr/>
        </p:nvGrpSpPr>
        <p:grpSpPr>
          <a:xfrm>
            <a:off x="3174388" y="3571250"/>
            <a:ext cx="2325386" cy="1587821"/>
            <a:chOff x="3660359" y="1352396"/>
            <a:chExt cx="2325386" cy="1587821"/>
          </a:xfrm>
        </p:grpSpPr>
        <p:pic>
          <p:nvPicPr>
            <p:cNvPr id="14" name="Picture 13">
              <a:extLst>
                <a:ext uri="{FF2B5EF4-FFF2-40B4-BE49-F238E27FC236}">
                  <a16:creationId xmlns:a16="http://schemas.microsoft.com/office/drawing/2014/main" id="{5E193C5A-076A-894D-9183-1A1070CA82D3}"/>
                </a:ext>
              </a:extLst>
            </p:cNvPr>
            <p:cNvPicPr>
              <a:picLocks noChangeAspect="1"/>
            </p:cNvPicPr>
            <p:nvPr/>
          </p:nvPicPr>
          <p:blipFill>
            <a:blip r:embed="rId15"/>
            <a:stretch>
              <a:fillRect/>
            </a:stretch>
          </p:blipFill>
          <p:spPr>
            <a:xfrm>
              <a:off x="3820748" y="1352396"/>
              <a:ext cx="1238022" cy="1238022"/>
            </a:xfrm>
            <a:prstGeom prst="ellipse">
              <a:avLst/>
            </a:prstGeom>
          </p:spPr>
        </p:pic>
        <p:sp>
          <p:nvSpPr>
            <p:cNvPr id="51" name="TextBox 50">
              <a:extLst>
                <a:ext uri="{FF2B5EF4-FFF2-40B4-BE49-F238E27FC236}">
                  <a16:creationId xmlns:a16="http://schemas.microsoft.com/office/drawing/2014/main" id="{9DD2FFB4-9A28-F741-9EC3-4B6BF95D6581}"/>
                </a:ext>
              </a:extLst>
            </p:cNvPr>
            <p:cNvSpPr txBox="1"/>
            <p:nvPr/>
          </p:nvSpPr>
          <p:spPr>
            <a:xfrm>
              <a:off x="3660359" y="2570885"/>
              <a:ext cx="2325386" cy="369332"/>
            </a:xfrm>
            <a:prstGeom prst="rect">
              <a:avLst/>
            </a:prstGeom>
            <a:noFill/>
          </p:spPr>
          <p:txBody>
            <a:bodyPr wrap="square" rtlCol="0">
              <a:spAutoFit/>
            </a:bodyPr>
            <a:lstStyle/>
            <a:p>
              <a:r>
                <a:rPr lang="en-US" dirty="0"/>
                <a:t>Maggi Mackintosh</a:t>
              </a:r>
            </a:p>
          </p:txBody>
        </p:sp>
      </p:grpSp>
      <p:grpSp>
        <p:nvGrpSpPr>
          <p:cNvPr id="54" name="Group 53">
            <a:extLst>
              <a:ext uri="{FF2B5EF4-FFF2-40B4-BE49-F238E27FC236}">
                <a16:creationId xmlns:a16="http://schemas.microsoft.com/office/drawing/2014/main" id="{F6E87750-04F5-A941-A634-DB31A30A914E}"/>
              </a:ext>
            </a:extLst>
          </p:cNvPr>
          <p:cNvGrpSpPr/>
          <p:nvPr/>
        </p:nvGrpSpPr>
        <p:grpSpPr>
          <a:xfrm>
            <a:off x="4487031" y="2509192"/>
            <a:ext cx="2325386" cy="1942282"/>
            <a:chOff x="3227207" y="1342962"/>
            <a:chExt cx="2325386" cy="1942282"/>
          </a:xfrm>
        </p:grpSpPr>
        <p:pic>
          <p:nvPicPr>
            <p:cNvPr id="9" name="Picture 8">
              <a:extLst>
                <a:ext uri="{FF2B5EF4-FFF2-40B4-BE49-F238E27FC236}">
                  <a16:creationId xmlns:a16="http://schemas.microsoft.com/office/drawing/2014/main" id="{8827073B-237C-DF43-BC89-703EC7D15848}"/>
                </a:ext>
              </a:extLst>
            </p:cNvPr>
            <p:cNvPicPr>
              <a:picLocks noChangeAspect="1"/>
            </p:cNvPicPr>
            <p:nvPr/>
          </p:nvPicPr>
          <p:blipFill>
            <a:blip r:embed="rId16"/>
            <a:srcRect b="7916"/>
            <a:stretch>
              <a:fillRect/>
            </a:stretch>
          </p:blipFill>
          <p:spPr>
            <a:xfrm>
              <a:off x="3786495" y="1342962"/>
              <a:ext cx="1136887" cy="1308615"/>
            </a:xfrm>
            <a:prstGeom prst="ellipse">
              <a:avLst/>
            </a:prstGeom>
          </p:spPr>
        </p:pic>
        <p:sp>
          <p:nvSpPr>
            <p:cNvPr id="53" name="TextBox 52">
              <a:extLst>
                <a:ext uri="{FF2B5EF4-FFF2-40B4-BE49-F238E27FC236}">
                  <a16:creationId xmlns:a16="http://schemas.microsoft.com/office/drawing/2014/main" id="{92EF2039-A5B5-864D-BFA8-9066BE097866}"/>
                </a:ext>
              </a:extLst>
            </p:cNvPr>
            <p:cNvSpPr txBox="1"/>
            <p:nvPr/>
          </p:nvSpPr>
          <p:spPr>
            <a:xfrm>
              <a:off x="3227207" y="2638913"/>
              <a:ext cx="2325386" cy="646331"/>
            </a:xfrm>
            <a:prstGeom prst="rect">
              <a:avLst/>
            </a:prstGeom>
            <a:noFill/>
          </p:spPr>
          <p:txBody>
            <a:bodyPr wrap="square" rtlCol="0">
              <a:spAutoFit/>
            </a:bodyPr>
            <a:lstStyle/>
            <a:p>
              <a:pPr algn="ctr"/>
              <a:r>
                <a:rPr lang="en-US" dirty="0"/>
                <a:t>Pearl</a:t>
              </a:r>
            </a:p>
            <a:p>
              <a:pPr algn="ctr"/>
              <a:r>
                <a:rPr lang="en-US" dirty="0"/>
                <a:t>McGee-Vincent</a:t>
              </a:r>
            </a:p>
          </p:txBody>
        </p:sp>
      </p:grpSp>
      <p:grpSp>
        <p:nvGrpSpPr>
          <p:cNvPr id="58" name="Group 57">
            <a:extLst>
              <a:ext uri="{FF2B5EF4-FFF2-40B4-BE49-F238E27FC236}">
                <a16:creationId xmlns:a16="http://schemas.microsoft.com/office/drawing/2014/main" id="{CB0CC9C2-1FB4-474E-A5D5-A2C30DB08F97}"/>
              </a:ext>
            </a:extLst>
          </p:cNvPr>
          <p:cNvGrpSpPr/>
          <p:nvPr/>
        </p:nvGrpSpPr>
        <p:grpSpPr>
          <a:xfrm>
            <a:off x="10353881" y="1736198"/>
            <a:ext cx="2325386" cy="1545988"/>
            <a:chOff x="3896076" y="1353999"/>
            <a:chExt cx="2325386" cy="1545988"/>
          </a:xfrm>
        </p:grpSpPr>
        <p:pic>
          <p:nvPicPr>
            <p:cNvPr id="34" name="Picture 33">
              <a:extLst>
                <a:ext uri="{FF2B5EF4-FFF2-40B4-BE49-F238E27FC236}">
                  <a16:creationId xmlns:a16="http://schemas.microsoft.com/office/drawing/2014/main" id="{3D8AD023-C027-6047-9EFE-5258B29F1489}"/>
                </a:ext>
              </a:extLst>
            </p:cNvPr>
            <p:cNvPicPr>
              <a:picLocks noChangeAspect="1"/>
            </p:cNvPicPr>
            <p:nvPr/>
          </p:nvPicPr>
          <p:blipFill>
            <a:blip r:embed="rId17"/>
            <a:stretch>
              <a:fillRect/>
            </a:stretch>
          </p:blipFill>
          <p:spPr>
            <a:xfrm>
              <a:off x="4009948" y="1353999"/>
              <a:ext cx="1067727" cy="1190336"/>
            </a:xfrm>
            <a:prstGeom prst="ellipse">
              <a:avLst/>
            </a:prstGeom>
          </p:spPr>
        </p:pic>
        <p:sp>
          <p:nvSpPr>
            <p:cNvPr id="57" name="TextBox 56">
              <a:extLst>
                <a:ext uri="{FF2B5EF4-FFF2-40B4-BE49-F238E27FC236}">
                  <a16:creationId xmlns:a16="http://schemas.microsoft.com/office/drawing/2014/main" id="{9B25D571-A69A-6E4A-91F7-B70C4E696B96}"/>
                </a:ext>
              </a:extLst>
            </p:cNvPr>
            <p:cNvSpPr txBox="1"/>
            <p:nvPr/>
          </p:nvSpPr>
          <p:spPr>
            <a:xfrm>
              <a:off x="3896076" y="2530655"/>
              <a:ext cx="2325386" cy="369332"/>
            </a:xfrm>
            <a:prstGeom prst="rect">
              <a:avLst/>
            </a:prstGeom>
            <a:noFill/>
          </p:spPr>
          <p:txBody>
            <a:bodyPr wrap="square" rtlCol="0">
              <a:spAutoFit/>
            </a:bodyPr>
            <a:lstStyle/>
            <a:p>
              <a:r>
                <a:rPr lang="en-US" dirty="0"/>
                <a:t>Robyn Walser</a:t>
              </a:r>
            </a:p>
          </p:txBody>
        </p:sp>
      </p:grpSp>
      <p:grpSp>
        <p:nvGrpSpPr>
          <p:cNvPr id="61" name="Group 60">
            <a:extLst>
              <a:ext uri="{FF2B5EF4-FFF2-40B4-BE49-F238E27FC236}">
                <a16:creationId xmlns:a16="http://schemas.microsoft.com/office/drawing/2014/main" id="{191A198D-4051-4A47-8929-933BB1E25313}"/>
              </a:ext>
            </a:extLst>
          </p:cNvPr>
          <p:cNvGrpSpPr/>
          <p:nvPr/>
        </p:nvGrpSpPr>
        <p:grpSpPr>
          <a:xfrm>
            <a:off x="92737" y="3659665"/>
            <a:ext cx="2325386" cy="1645920"/>
            <a:chOff x="79267" y="3071680"/>
            <a:chExt cx="2325386" cy="1645920"/>
          </a:xfrm>
        </p:grpSpPr>
        <p:pic>
          <p:nvPicPr>
            <p:cNvPr id="12" name="Picture 11">
              <a:extLst>
                <a:ext uri="{FF2B5EF4-FFF2-40B4-BE49-F238E27FC236}">
                  <a16:creationId xmlns:a16="http://schemas.microsoft.com/office/drawing/2014/main" id="{3BCFD3D6-A4EC-5740-BE4C-FD3BA798326A}"/>
                </a:ext>
              </a:extLst>
            </p:cNvPr>
            <p:cNvPicPr>
              <a:picLocks noChangeAspect="1"/>
            </p:cNvPicPr>
            <p:nvPr/>
          </p:nvPicPr>
          <p:blipFill rotWithShape="1">
            <a:blip r:embed="rId18"/>
            <a:srcRect r="14692" b="2307"/>
            <a:stretch/>
          </p:blipFill>
          <p:spPr>
            <a:xfrm>
              <a:off x="231126" y="3071680"/>
              <a:ext cx="1149383" cy="1295528"/>
            </a:xfrm>
            <a:prstGeom prst="ellipse">
              <a:avLst/>
            </a:prstGeom>
          </p:spPr>
        </p:pic>
        <p:sp>
          <p:nvSpPr>
            <p:cNvPr id="59" name="TextBox 58">
              <a:extLst>
                <a:ext uri="{FF2B5EF4-FFF2-40B4-BE49-F238E27FC236}">
                  <a16:creationId xmlns:a16="http://schemas.microsoft.com/office/drawing/2014/main" id="{C8B0DA8E-0639-2341-994F-C31D16CFD55C}"/>
                </a:ext>
              </a:extLst>
            </p:cNvPr>
            <p:cNvSpPr txBox="1"/>
            <p:nvPr/>
          </p:nvSpPr>
          <p:spPr>
            <a:xfrm>
              <a:off x="79267" y="4348268"/>
              <a:ext cx="2325386" cy="369332"/>
            </a:xfrm>
            <a:prstGeom prst="rect">
              <a:avLst/>
            </a:prstGeom>
            <a:noFill/>
          </p:spPr>
          <p:txBody>
            <a:bodyPr wrap="square" rtlCol="0">
              <a:spAutoFit/>
            </a:bodyPr>
            <a:lstStyle/>
            <a:p>
              <a:r>
                <a:rPr lang="en-US" dirty="0"/>
                <a:t>Andrew Chang</a:t>
              </a:r>
            </a:p>
          </p:txBody>
        </p:sp>
      </p:grpSp>
    </p:spTree>
    <p:extLst>
      <p:ext uri="{BB962C8B-B14F-4D97-AF65-F5344CB8AC3E}">
        <p14:creationId xmlns:p14="http://schemas.microsoft.com/office/powerpoint/2010/main" val="3403336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A90B1-A933-604C-804C-1EE2E1D89039}"/>
              </a:ext>
            </a:extLst>
          </p:cNvPr>
          <p:cNvSpPr>
            <a:spLocks noGrp="1"/>
          </p:cNvSpPr>
          <p:nvPr>
            <p:ph type="title"/>
          </p:nvPr>
        </p:nvSpPr>
        <p:spPr>
          <a:xfrm>
            <a:off x="361299" y="204656"/>
            <a:ext cx="10515600" cy="949736"/>
          </a:xfrm>
        </p:spPr>
        <p:txBody>
          <a:bodyPr/>
          <a:lstStyle/>
          <a:p>
            <a:r>
              <a:rPr lang="en-US" dirty="0"/>
              <a:t>The AWARE Study</a:t>
            </a:r>
          </a:p>
        </p:txBody>
      </p:sp>
      <p:pic>
        <p:nvPicPr>
          <p:cNvPr id="3" name="Picture 4">
            <a:extLst>
              <a:ext uri="{FF2B5EF4-FFF2-40B4-BE49-F238E27FC236}">
                <a16:creationId xmlns:a16="http://schemas.microsoft.com/office/drawing/2014/main" id="{22DC045E-F548-C44F-B815-665EA8382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5893495" y="326824"/>
            <a:ext cx="4433847" cy="2482954"/>
          </a:xfrm>
          <a:prstGeom prst="rect">
            <a:avLst/>
          </a:prstGeom>
        </p:spPr>
      </p:pic>
      <p:pic>
        <p:nvPicPr>
          <p:cNvPr id="6" name="Picture 5">
            <a:extLst>
              <a:ext uri="{FF2B5EF4-FFF2-40B4-BE49-F238E27FC236}">
                <a16:creationId xmlns:a16="http://schemas.microsoft.com/office/drawing/2014/main" id="{2EE246AF-6576-3B41-B444-4AA114CD8769}"/>
              </a:ext>
            </a:extLst>
          </p:cNvPr>
          <p:cNvPicPr>
            <a:picLocks noChangeAspect="1"/>
          </p:cNvPicPr>
          <p:nvPr/>
        </p:nvPicPr>
        <p:blipFill>
          <a:blip r:embed="rId3"/>
          <a:stretch>
            <a:fillRect/>
          </a:stretch>
        </p:blipFill>
        <p:spPr>
          <a:xfrm>
            <a:off x="4397189" y="3071424"/>
            <a:ext cx="7684596" cy="4324457"/>
          </a:xfrm>
          <a:prstGeom prst="rect">
            <a:avLst/>
          </a:prstGeom>
        </p:spPr>
      </p:pic>
      <p:pic>
        <p:nvPicPr>
          <p:cNvPr id="9" name="Picture 8">
            <a:extLst>
              <a:ext uri="{FF2B5EF4-FFF2-40B4-BE49-F238E27FC236}">
                <a16:creationId xmlns:a16="http://schemas.microsoft.com/office/drawing/2014/main" id="{2AD84917-BB37-9E42-A318-FD45BC2F3EC8}"/>
              </a:ext>
            </a:extLst>
          </p:cNvPr>
          <p:cNvPicPr>
            <a:picLocks noChangeAspect="1"/>
          </p:cNvPicPr>
          <p:nvPr/>
        </p:nvPicPr>
        <p:blipFill>
          <a:blip r:embed="rId4"/>
          <a:stretch>
            <a:fillRect/>
          </a:stretch>
        </p:blipFill>
        <p:spPr>
          <a:xfrm>
            <a:off x="-803140" y="979206"/>
            <a:ext cx="6147078" cy="6147078"/>
          </a:xfrm>
          <a:prstGeom prst="rect">
            <a:avLst/>
          </a:prstGeom>
        </p:spPr>
      </p:pic>
    </p:spTree>
    <p:extLst>
      <p:ext uri="{BB962C8B-B14F-4D97-AF65-F5344CB8AC3E}">
        <p14:creationId xmlns:p14="http://schemas.microsoft.com/office/powerpoint/2010/main" val="314478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6800" y="2130426"/>
            <a:ext cx="7112000" cy="1470025"/>
          </a:xfrm>
        </p:spPr>
        <p:txBody>
          <a:bodyPr/>
          <a:lstStyle/>
          <a:p>
            <a:r>
              <a:rPr lang="en-US" dirty="0"/>
              <a:t>COMMUNITY PROVIDER TOOLKIT</a:t>
            </a:r>
            <a:br>
              <a:rPr lang="en-US" dirty="0"/>
            </a:br>
            <a:r>
              <a:rPr lang="en-US" dirty="0">
                <a:solidFill>
                  <a:schemeClr val="accent6">
                    <a:lumMod val="50000"/>
                  </a:schemeClr>
                </a:solidFill>
              </a:rPr>
              <a:t>VERSION 2.5</a:t>
            </a:r>
          </a:p>
        </p:txBody>
      </p:sp>
      <p:sp>
        <p:nvSpPr>
          <p:cNvPr id="3" name="Subtitle 2"/>
          <p:cNvSpPr>
            <a:spLocks noGrp="1"/>
          </p:cNvSpPr>
          <p:nvPr>
            <p:ph type="subTitle" idx="1"/>
          </p:nvPr>
        </p:nvSpPr>
        <p:spPr>
          <a:xfrm>
            <a:off x="3754829" y="3937000"/>
            <a:ext cx="8233971" cy="2743200"/>
          </a:xfrm>
        </p:spPr>
        <p:txBody>
          <a:bodyPr>
            <a:normAutofit fontScale="70000" lnSpcReduction="20000"/>
          </a:bodyPr>
          <a:lstStyle/>
          <a:p>
            <a:pPr marL="285744" indent="-285744" algn="l">
              <a:lnSpc>
                <a:spcPct val="110000"/>
              </a:lnSpc>
              <a:buFontTx/>
              <a:buChar char="-"/>
              <a:tabLst>
                <a:tab pos="457189" algn="l"/>
              </a:tabLst>
            </a:pPr>
            <a:r>
              <a:rPr lang="en-US" sz="2800" dirty="0">
                <a:solidFill>
                  <a:schemeClr val="tx1"/>
                </a:solidFill>
                <a:ea typeface="Chivo Regular"/>
                <a:cs typeface="Chivo Regular"/>
              </a:rPr>
              <a:t>Collaborative work with stakeholders and Lab at OPM</a:t>
            </a:r>
          </a:p>
          <a:p>
            <a:pPr marL="285744" indent="-285744" algn="l">
              <a:lnSpc>
                <a:spcPct val="110000"/>
              </a:lnSpc>
              <a:buFontTx/>
              <a:buChar char="-"/>
              <a:tabLst>
                <a:tab pos="457189" algn="l"/>
              </a:tabLst>
            </a:pPr>
            <a:r>
              <a:rPr lang="en-US" sz="2800" dirty="0">
                <a:solidFill>
                  <a:schemeClr val="tx1"/>
                </a:solidFill>
                <a:ea typeface="Chivo Regular"/>
                <a:cs typeface="Chivo Regular"/>
              </a:rPr>
              <a:t>Based on user research: updates and enhancements planned –</a:t>
            </a:r>
          </a:p>
          <a:p>
            <a:pPr marL="742932" lvl="1" indent="-285744" algn="l">
              <a:lnSpc>
                <a:spcPct val="110000"/>
              </a:lnSpc>
              <a:buFontTx/>
              <a:buChar char="-"/>
              <a:tabLst>
                <a:tab pos="457189" algn="l"/>
              </a:tabLst>
            </a:pPr>
            <a:r>
              <a:rPr lang="en-US" sz="2800" dirty="0">
                <a:solidFill>
                  <a:schemeClr val="tx1"/>
                </a:solidFill>
                <a:ea typeface="Chivo Regular"/>
                <a:cs typeface="Chivo Regular"/>
              </a:rPr>
              <a:t>Enhanced emphasis on screening and military culture</a:t>
            </a:r>
          </a:p>
          <a:p>
            <a:pPr marL="742932" lvl="1" indent="-285744" algn="l">
              <a:lnSpc>
                <a:spcPct val="110000"/>
              </a:lnSpc>
              <a:buFontTx/>
              <a:buChar char="-"/>
              <a:tabLst>
                <a:tab pos="457189" algn="l"/>
              </a:tabLst>
            </a:pPr>
            <a:r>
              <a:rPr lang="en-US" sz="2800" dirty="0">
                <a:solidFill>
                  <a:schemeClr val="tx1"/>
                </a:solidFill>
                <a:ea typeface="Chivo Regular"/>
                <a:cs typeface="Chivo Regular"/>
              </a:rPr>
              <a:t>Increased visibility of crisis management guidance and resources</a:t>
            </a:r>
          </a:p>
          <a:p>
            <a:pPr marL="742932" lvl="1" indent="-285744" algn="l">
              <a:lnSpc>
                <a:spcPct val="110000"/>
              </a:lnSpc>
              <a:buFontTx/>
              <a:buChar char="-"/>
              <a:tabLst>
                <a:tab pos="457189" algn="l"/>
              </a:tabLst>
            </a:pPr>
            <a:r>
              <a:rPr lang="en-US" sz="2800" dirty="0">
                <a:solidFill>
                  <a:schemeClr val="tx1"/>
                </a:solidFill>
                <a:ea typeface="Chivo Regular"/>
                <a:cs typeface="Chivo Regular"/>
              </a:rPr>
              <a:t>New topics such as serving Native American Veterans/Reduce redundancy with other sites (e.g., suicide prevention)</a:t>
            </a:r>
          </a:p>
          <a:p>
            <a:pPr marL="133347" indent="-285744" algn="l">
              <a:lnSpc>
                <a:spcPct val="110000"/>
              </a:lnSpc>
              <a:buFontTx/>
              <a:buChar char="-"/>
              <a:tabLst>
                <a:tab pos="457189" algn="l"/>
              </a:tabLst>
            </a:pPr>
            <a:r>
              <a:rPr lang="en-US" sz="2800" dirty="0">
                <a:solidFill>
                  <a:schemeClr val="tx1"/>
                </a:solidFill>
                <a:ea typeface="Chivo Regular"/>
                <a:cs typeface="Chivo Regular"/>
              </a:rPr>
              <a:t>Completed evaluation with 68 (eligible for follow-up) providers from the community (data analysis/manuscript in progress)</a:t>
            </a:r>
          </a:p>
          <a:p>
            <a:endParaRPr lang="en-US" b="0" dirty="0"/>
          </a:p>
        </p:txBody>
      </p:sp>
      <p:pic>
        <p:nvPicPr>
          <p:cNvPr id="6" name="Picture 5">
            <a:extLst>
              <a:ext uri="{FF2B5EF4-FFF2-40B4-BE49-F238E27FC236}">
                <a16:creationId xmlns:a16="http://schemas.microsoft.com/office/drawing/2014/main" id="{0D1C9267-FE40-4EFD-B1AC-45585957A2DB}"/>
              </a:ext>
            </a:extLst>
          </p:cNvPr>
          <p:cNvPicPr>
            <a:picLocks noChangeAspect="1"/>
          </p:cNvPicPr>
          <p:nvPr/>
        </p:nvPicPr>
        <p:blipFill>
          <a:blip r:embed="rId2"/>
          <a:stretch>
            <a:fillRect/>
          </a:stretch>
        </p:blipFill>
        <p:spPr>
          <a:xfrm>
            <a:off x="6604001" y="482601"/>
            <a:ext cx="2148916" cy="879593"/>
          </a:xfrm>
          <a:prstGeom prst="rect">
            <a:avLst/>
          </a:prstGeom>
          <a:ln>
            <a:noFill/>
          </a:ln>
          <a:effectLst>
            <a:softEdge rad="112500"/>
          </a:effectLst>
        </p:spPr>
      </p:pic>
    </p:spTree>
    <p:extLst>
      <p:ext uri="{BB962C8B-B14F-4D97-AF65-F5344CB8AC3E}">
        <p14:creationId xmlns:p14="http://schemas.microsoft.com/office/powerpoint/2010/main" val="1182855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p:cNvSpPr>
            <a:spLocks noGrp="1"/>
          </p:cNvSpPr>
          <p:nvPr>
            <p:ph type="ctrTitle"/>
          </p:nvPr>
        </p:nvSpPr>
        <p:spPr>
          <a:xfrm>
            <a:off x="6087208" y="1732923"/>
            <a:ext cx="4185139" cy="2536945"/>
          </a:xfrm>
        </p:spPr>
        <p:txBody>
          <a:bodyPr/>
          <a:lstStyle/>
          <a:p>
            <a:r>
              <a:rPr lang="en-US" dirty="0"/>
              <a:t>VHA Innovators Network</a:t>
            </a:r>
          </a:p>
        </p:txBody>
      </p:sp>
      <p:pic>
        <p:nvPicPr>
          <p:cNvPr id="5" name="Picture Placeholder 4">
            <a:extLst>
              <a:ext uri="{FF2B5EF4-FFF2-40B4-BE49-F238E27FC236}">
                <a16:creationId xmlns:a16="http://schemas.microsoft.com/office/drawing/2014/main" id="{4ED1A093-2D2C-7C4C-9DF7-8BEBFCFBD51E}"/>
              </a:ext>
            </a:extLst>
          </p:cNvPr>
          <p:cNvPicPr>
            <a:picLocks noGrp="1" noChangeAspect="1"/>
          </p:cNvPicPr>
          <p:nvPr>
            <p:ph type="pic" sz="quarter" idx="15"/>
          </p:nvPr>
        </p:nvPicPr>
        <p:blipFill rotWithShape="1">
          <a:blip r:embed="rId2"/>
          <a:srcRect l="7541" t="5436" r="-356"/>
          <a:stretch/>
        </p:blipFill>
        <p:spPr>
          <a:xfrm>
            <a:off x="1524001" y="-6055"/>
            <a:ext cx="5064703" cy="6871867"/>
          </a:xfrm>
        </p:spPr>
      </p:pic>
    </p:spTree>
    <p:extLst>
      <p:ext uri="{BB962C8B-B14F-4D97-AF65-F5344CB8AC3E}">
        <p14:creationId xmlns:p14="http://schemas.microsoft.com/office/powerpoint/2010/main" val="2123436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900" dirty="0"/>
              <a:t>VHA Innovators Network Overview </a:t>
            </a:r>
          </a:p>
        </p:txBody>
      </p:sp>
      <p:sp>
        <p:nvSpPr>
          <p:cNvPr id="5" name="Slide Number Placeholder 4"/>
          <p:cNvSpPr>
            <a:spLocks noGrp="1"/>
          </p:cNvSpPr>
          <p:nvPr>
            <p:ph type="sldNum" sz="quarter" idx="10"/>
          </p:nvPr>
        </p:nvSpPr>
        <p:spPr/>
        <p:txBody>
          <a:bodyPr/>
          <a:lstStyle/>
          <a:p>
            <a:pPr defTabSz="457200"/>
            <a:fld id="{18744125-09B1-0E44-BCB5-5E7FDEFDC688}" type="slidenum">
              <a:rPr lang="en-US">
                <a:solidFill>
                  <a:srgbClr val="E7E6E6">
                    <a:lumMod val="50000"/>
                  </a:srgbClr>
                </a:solidFill>
                <a:latin typeface="Arial" panose="020B0604020202020204"/>
              </a:rPr>
              <a:pPr defTabSz="457200"/>
              <a:t>23</a:t>
            </a:fld>
            <a:endParaRPr lang="en-US" dirty="0">
              <a:solidFill>
                <a:srgbClr val="E7E6E6">
                  <a:lumMod val="50000"/>
                </a:srgbClr>
              </a:solidFill>
              <a:latin typeface="Arial" panose="020B0604020202020204"/>
            </a:endParaRPr>
          </a:p>
        </p:txBody>
      </p:sp>
      <p:sp>
        <p:nvSpPr>
          <p:cNvPr id="3" name="Content Placeholder 2"/>
          <p:cNvSpPr>
            <a:spLocks noGrp="1"/>
          </p:cNvSpPr>
          <p:nvPr>
            <p:ph idx="1"/>
          </p:nvPr>
        </p:nvSpPr>
        <p:spPr>
          <a:xfrm>
            <a:off x="1781908" y="1922534"/>
            <a:ext cx="4118090" cy="4117023"/>
          </a:xfrm>
        </p:spPr>
        <p:txBody>
          <a:bodyPr>
            <a:normAutofit fontScale="92500" lnSpcReduction="10000"/>
          </a:bodyPr>
          <a:lstStyle/>
          <a:p>
            <a:pPr>
              <a:lnSpc>
                <a:spcPct val="110000"/>
              </a:lnSpc>
              <a:spcBef>
                <a:spcPts val="600"/>
              </a:spcBef>
              <a:spcAft>
                <a:spcPts val="600"/>
              </a:spcAft>
            </a:pPr>
            <a:r>
              <a:rPr lang="en-US" sz="1800" dirty="0"/>
              <a:t>Currently at 32 VA Medical Centers across the US</a:t>
            </a:r>
            <a:endParaRPr lang="en-US" sz="1800" dirty="0">
              <a:solidFill>
                <a:prstClr val="black"/>
              </a:solidFill>
              <a:cs typeface="Arial"/>
            </a:endParaRPr>
          </a:p>
          <a:p>
            <a:pPr>
              <a:lnSpc>
                <a:spcPct val="110000"/>
              </a:lnSpc>
              <a:spcBef>
                <a:spcPts val="600"/>
              </a:spcBef>
              <a:spcAft>
                <a:spcPts val="600"/>
              </a:spcAft>
            </a:pPr>
            <a:r>
              <a:rPr lang="en-US" sz="1800" dirty="0">
                <a:solidFill>
                  <a:prstClr val="black"/>
                </a:solidFill>
                <a:cs typeface="Arial"/>
              </a:rPr>
              <a:t>Serves as a safe space for VA employees to test new ideas and join forces with stakeholders across the Veteran community to improve the way VA serves Veterans</a:t>
            </a:r>
            <a:endParaRPr lang="en-US" sz="1800" dirty="0"/>
          </a:p>
          <a:p>
            <a:pPr>
              <a:lnSpc>
                <a:spcPct val="110000"/>
              </a:lnSpc>
              <a:spcBef>
                <a:spcPts val="600"/>
              </a:spcBef>
              <a:spcAft>
                <a:spcPts val="600"/>
              </a:spcAft>
            </a:pPr>
            <a:r>
              <a:rPr lang="en-US" sz="1800" dirty="0"/>
              <a:t>Encourages and invests in employees who wish to recognize and address the system’s greatest challenges</a:t>
            </a:r>
          </a:p>
          <a:p>
            <a:pPr>
              <a:lnSpc>
                <a:spcPct val="110000"/>
              </a:lnSpc>
              <a:spcBef>
                <a:spcPts val="600"/>
              </a:spcBef>
              <a:spcAft>
                <a:spcPts val="600"/>
              </a:spcAft>
            </a:pPr>
            <a:r>
              <a:rPr lang="en-US" sz="1800" dirty="0"/>
              <a:t>Provides employees with training, tools, and resources to bring their innovative ideas to life</a:t>
            </a:r>
          </a:p>
        </p:txBody>
      </p:sp>
      <p:sp>
        <p:nvSpPr>
          <p:cNvPr id="4" name="TextBox 3"/>
          <p:cNvSpPr txBox="1"/>
          <p:nvPr/>
        </p:nvSpPr>
        <p:spPr>
          <a:xfrm>
            <a:off x="6060975" y="2079396"/>
            <a:ext cx="4135120" cy="523220"/>
          </a:xfrm>
          <a:prstGeom prst="rect">
            <a:avLst/>
          </a:prstGeom>
          <a:noFill/>
        </p:spPr>
        <p:txBody>
          <a:bodyPr wrap="square" rtlCol="0">
            <a:spAutoFit/>
          </a:bodyPr>
          <a:lstStyle/>
          <a:p>
            <a:pPr algn="ctr" defTabSz="457200"/>
            <a:r>
              <a:rPr lang="en-US" sz="1400" b="1" dirty="0">
                <a:solidFill>
                  <a:srgbClr val="112E51">
                    <a:lumMod val="60000"/>
                    <a:lumOff val="40000"/>
                  </a:srgbClr>
                </a:solidFill>
                <a:latin typeface="Arial" panose="020B0604020202020204"/>
                <a:cs typeface="Arial" panose="020B0604020202020204" pitchFamily="34" charset="0"/>
              </a:rPr>
              <a:t>Building Innovation Capacity by Engaging Employees in the Field </a:t>
            </a:r>
            <a:endParaRPr lang="en-US" sz="1400" b="1" dirty="0">
              <a:solidFill>
                <a:srgbClr val="112E51">
                  <a:lumMod val="60000"/>
                  <a:lumOff val="40000"/>
                </a:srgbClr>
              </a:solidFill>
              <a:latin typeface="Arial" panose="020B0604020202020204"/>
            </a:endParaRPr>
          </a:p>
        </p:txBody>
      </p:sp>
      <p:pic>
        <p:nvPicPr>
          <p:cNvPr id="7" name="Picture 6">
            <a:extLst>
              <a:ext uri="{FF2B5EF4-FFF2-40B4-BE49-F238E27FC236}">
                <a16:creationId xmlns:a16="http://schemas.microsoft.com/office/drawing/2014/main" id="{FB2D18B5-BC2D-4C53-87F7-9DAEE0489F80}"/>
              </a:ext>
            </a:extLst>
          </p:cNvPr>
          <p:cNvPicPr>
            <a:picLocks noChangeAspect="1"/>
          </p:cNvPicPr>
          <p:nvPr/>
        </p:nvPicPr>
        <p:blipFill>
          <a:blip r:embed="rId2"/>
          <a:stretch>
            <a:fillRect/>
          </a:stretch>
        </p:blipFill>
        <p:spPr>
          <a:xfrm>
            <a:off x="5756527" y="2602617"/>
            <a:ext cx="4524078" cy="2875551"/>
          </a:xfrm>
          <a:prstGeom prst="rect">
            <a:avLst/>
          </a:prstGeom>
        </p:spPr>
      </p:pic>
    </p:spTree>
    <p:extLst>
      <p:ext uri="{BB962C8B-B14F-4D97-AF65-F5344CB8AC3E}">
        <p14:creationId xmlns:p14="http://schemas.microsoft.com/office/powerpoint/2010/main" val="2417208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VA Innovators Network Goals</a:t>
            </a:r>
          </a:p>
        </p:txBody>
      </p:sp>
      <p:sp>
        <p:nvSpPr>
          <p:cNvPr id="4" name="Slide Number Placeholder 3"/>
          <p:cNvSpPr>
            <a:spLocks noGrp="1"/>
          </p:cNvSpPr>
          <p:nvPr>
            <p:ph type="sldNum" sz="quarter" idx="10"/>
          </p:nvPr>
        </p:nvSpPr>
        <p:spPr/>
        <p:txBody>
          <a:bodyPr/>
          <a:lstStyle/>
          <a:p>
            <a:pPr defTabSz="457200"/>
            <a:fld id="{18744125-09B1-0E44-BCB5-5E7FDEFDC688}" type="slidenum">
              <a:rPr lang="en-US">
                <a:solidFill>
                  <a:srgbClr val="E7E6E6">
                    <a:lumMod val="50000"/>
                  </a:srgbClr>
                </a:solidFill>
                <a:latin typeface="Arial" panose="020B0604020202020204"/>
              </a:rPr>
              <a:pPr defTabSz="457200"/>
              <a:t>24</a:t>
            </a:fld>
            <a:endParaRPr lang="en-US">
              <a:solidFill>
                <a:srgbClr val="E7E6E6">
                  <a:lumMod val="50000"/>
                </a:srgbClr>
              </a:solidFill>
              <a:latin typeface="Arial" panose="020B0604020202020204"/>
            </a:endParaRPr>
          </a:p>
        </p:txBody>
      </p:sp>
      <p:graphicFrame>
        <p:nvGraphicFramePr>
          <p:cNvPr id="45" name="Content Placeholder 3">
            <a:extLst>
              <a:ext uri="{FF2B5EF4-FFF2-40B4-BE49-F238E27FC236}">
                <a16:creationId xmlns:a16="http://schemas.microsoft.com/office/drawing/2014/main" id="{4F945431-38B6-471E-A1A3-10F38F9BBA36}"/>
              </a:ext>
            </a:extLst>
          </p:cNvPr>
          <p:cNvGraphicFramePr>
            <a:graphicFrameLocks/>
          </p:cNvGraphicFramePr>
          <p:nvPr>
            <p:extLst/>
          </p:nvPr>
        </p:nvGraphicFramePr>
        <p:xfrm>
          <a:off x="1981200" y="1498032"/>
          <a:ext cx="7863840" cy="4663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6" name="Group 45">
            <a:extLst>
              <a:ext uri="{FF2B5EF4-FFF2-40B4-BE49-F238E27FC236}">
                <a16:creationId xmlns:a16="http://schemas.microsoft.com/office/drawing/2014/main" id="{E8713EE0-9746-4D33-BDCC-50D2C2BF0235}"/>
              </a:ext>
            </a:extLst>
          </p:cNvPr>
          <p:cNvGrpSpPr>
            <a:grpSpLocks noChangeAspect="1"/>
          </p:cNvGrpSpPr>
          <p:nvPr/>
        </p:nvGrpSpPr>
        <p:grpSpPr>
          <a:xfrm>
            <a:off x="2363592" y="2181965"/>
            <a:ext cx="614653" cy="457200"/>
            <a:chOff x="7575" y="6867025"/>
            <a:chExt cx="836612" cy="622300"/>
          </a:xfrm>
        </p:grpSpPr>
        <p:sp>
          <p:nvSpPr>
            <p:cNvPr id="47" name="Freeform 151">
              <a:extLst>
                <a:ext uri="{FF2B5EF4-FFF2-40B4-BE49-F238E27FC236}">
                  <a16:creationId xmlns:a16="http://schemas.microsoft.com/office/drawing/2014/main" id="{A9ABBB9F-14C2-41A2-BBB2-3F8EA0BF0A16}"/>
                </a:ext>
              </a:extLst>
            </p:cNvPr>
            <p:cNvSpPr>
              <a:spLocks/>
            </p:cNvSpPr>
            <p:nvPr/>
          </p:nvSpPr>
          <p:spPr bwMode="auto">
            <a:xfrm>
              <a:off x="463187" y="7162300"/>
              <a:ext cx="381000" cy="327025"/>
            </a:xfrm>
            <a:custGeom>
              <a:avLst/>
              <a:gdLst>
                <a:gd name="T0" fmla="*/ 608 w 619"/>
                <a:gd name="T1" fmla="*/ 87 h 532"/>
                <a:gd name="T2" fmla="*/ 596 w 619"/>
                <a:gd name="T3" fmla="*/ 14 h 532"/>
                <a:gd name="T4" fmla="*/ 527 w 619"/>
                <a:gd name="T5" fmla="*/ 31 h 532"/>
                <a:gd name="T6" fmla="*/ 259 w 619"/>
                <a:gd name="T7" fmla="*/ 261 h 532"/>
                <a:gd name="T8" fmla="*/ 44 w 619"/>
                <a:gd name="T9" fmla="*/ 379 h 532"/>
                <a:gd name="T10" fmla="*/ 0 w 619"/>
                <a:gd name="T11" fmla="*/ 438 h 532"/>
                <a:gd name="T12" fmla="*/ 0 w 619"/>
                <a:gd name="T13" fmla="*/ 532 h 532"/>
                <a:gd name="T14" fmla="*/ 41 w 619"/>
                <a:gd name="T15" fmla="*/ 532 h 532"/>
                <a:gd name="T16" fmla="*/ 41 w 619"/>
                <a:gd name="T17" fmla="*/ 438 h 532"/>
                <a:gd name="T18" fmla="*/ 62 w 619"/>
                <a:gd name="T19" fmla="*/ 417 h 532"/>
                <a:gd name="T20" fmla="*/ 433 w 619"/>
                <a:gd name="T21" fmla="*/ 417 h 532"/>
                <a:gd name="T22" fmla="*/ 454 w 619"/>
                <a:gd name="T23" fmla="*/ 438 h 532"/>
                <a:gd name="T24" fmla="*/ 454 w 619"/>
                <a:gd name="T25" fmla="*/ 532 h 532"/>
                <a:gd name="T26" fmla="*/ 495 w 619"/>
                <a:gd name="T27" fmla="*/ 532 h 532"/>
                <a:gd name="T28" fmla="*/ 495 w 619"/>
                <a:gd name="T29" fmla="*/ 438 h 532"/>
                <a:gd name="T30" fmla="*/ 433 w 619"/>
                <a:gd name="T31" fmla="*/ 376 h 532"/>
                <a:gd name="T32" fmla="*/ 409 w 619"/>
                <a:gd name="T33" fmla="*/ 376 h 532"/>
                <a:gd name="T34" fmla="*/ 409 w 619"/>
                <a:gd name="T35" fmla="*/ 364 h 532"/>
                <a:gd name="T36" fmla="*/ 608 w 619"/>
                <a:gd name="T37" fmla="*/ 8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9" h="532">
                  <a:moveTo>
                    <a:pt x="608" y="87"/>
                  </a:moveTo>
                  <a:cubicBezTo>
                    <a:pt x="619" y="59"/>
                    <a:pt x="617" y="28"/>
                    <a:pt x="596" y="14"/>
                  </a:cubicBezTo>
                  <a:cubicBezTo>
                    <a:pt x="579" y="2"/>
                    <a:pt x="542" y="0"/>
                    <a:pt x="527" y="31"/>
                  </a:cubicBezTo>
                  <a:cubicBezTo>
                    <a:pt x="527" y="31"/>
                    <a:pt x="439" y="249"/>
                    <a:pt x="259" y="261"/>
                  </a:cubicBezTo>
                  <a:cubicBezTo>
                    <a:pt x="112" y="270"/>
                    <a:pt x="61" y="290"/>
                    <a:pt x="44" y="379"/>
                  </a:cubicBezTo>
                  <a:cubicBezTo>
                    <a:pt x="19" y="386"/>
                    <a:pt x="0" y="410"/>
                    <a:pt x="0" y="438"/>
                  </a:cubicBezTo>
                  <a:lnTo>
                    <a:pt x="0" y="532"/>
                  </a:lnTo>
                  <a:lnTo>
                    <a:pt x="41" y="532"/>
                  </a:lnTo>
                  <a:lnTo>
                    <a:pt x="41" y="438"/>
                  </a:lnTo>
                  <a:cubicBezTo>
                    <a:pt x="41" y="426"/>
                    <a:pt x="50" y="417"/>
                    <a:pt x="62" y="417"/>
                  </a:cubicBezTo>
                  <a:lnTo>
                    <a:pt x="433" y="417"/>
                  </a:lnTo>
                  <a:cubicBezTo>
                    <a:pt x="444" y="417"/>
                    <a:pt x="454" y="426"/>
                    <a:pt x="454" y="438"/>
                  </a:cubicBezTo>
                  <a:lnTo>
                    <a:pt x="454" y="532"/>
                  </a:lnTo>
                  <a:lnTo>
                    <a:pt x="495" y="532"/>
                  </a:lnTo>
                  <a:lnTo>
                    <a:pt x="495" y="438"/>
                  </a:lnTo>
                  <a:cubicBezTo>
                    <a:pt x="495" y="404"/>
                    <a:pt x="467" y="376"/>
                    <a:pt x="433" y="376"/>
                  </a:cubicBezTo>
                  <a:lnTo>
                    <a:pt x="409" y="376"/>
                  </a:lnTo>
                  <a:lnTo>
                    <a:pt x="409" y="364"/>
                  </a:lnTo>
                  <a:cubicBezTo>
                    <a:pt x="409" y="364"/>
                    <a:pt x="544" y="287"/>
                    <a:pt x="608" y="87"/>
                  </a:cubicBezTo>
                </a:path>
              </a:pathLst>
            </a:cu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48" name="Oval 152">
              <a:extLst>
                <a:ext uri="{FF2B5EF4-FFF2-40B4-BE49-F238E27FC236}">
                  <a16:creationId xmlns:a16="http://schemas.microsoft.com/office/drawing/2014/main" id="{7FF54401-2240-488F-9676-9547EA1B5FD0}"/>
                </a:ext>
              </a:extLst>
            </p:cNvPr>
            <p:cNvSpPr>
              <a:spLocks noChangeArrowheads="1"/>
            </p:cNvSpPr>
            <p:nvPr/>
          </p:nvSpPr>
          <p:spPr bwMode="auto">
            <a:xfrm>
              <a:off x="542562" y="7160712"/>
              <a:ext cx="144463" cy="144463"/>
            </a:xfrm>
            <a:prstGeom prst="ellipse">
              <a:avLst/>
            </a:pr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49" name="Freeform 153">
              <a:extLst>
                <a:ext uri="{FF2B5EF4-FFF2-40B4-BE49-F238E27FC236}">
                  <a16:creationId xmlns:a16="http://schemas.microsoft.com/office/drawing/2014/main" id="{4537E110-0F97-4536-BBC4-FAB3F728BA49}"/>
                </a:ext>
              </a:extLst>
            </p:cNvPr>
            <p:cNvSpPr>
              <a:spLocks/>
            </p:cNvSpPr>
            <p:nvPr/>
          </p:nvSpPr>
          <p:spPr bwMode="auto">
            <a:xfrm>
              <a:off x="286975" y="7005137"/>
              <a:ext cx="201613" cy="69850"/>
            </a:xfrm>
            <a:custGeom>
              <a:avLst/>
              <a:gdLst>
                <a:gd name="T0" fmla="*/ 217 w 326"/>
                <a:gd name="T1" fmla="*/ 0 h 115"/>
                <a:gd name="T2" fmla="*/ 163 w 326"/>
                <a:gd name="T3" fmla="*/ 53 h 115"/>
                <a:gd name="T4" fmla="*/ 110 w 326"/>
                <a:gd name="T5" fmla="*/ 0 h 115"/>
                <a:gd name="T6" fmla="*/ 0 w 326"/>
                <a:gd name="T7" fmla="*/ 115 h 115"/>
                <a:gd name="T8" fmla="*/ 326 w 326"/>
                <a:gd name="T9" fmla="*/ 115 h 115"/>
                <a:gd name="T10" fmla="*/ 217 w 326"/>
                <a:gd name="T11" fmla="*/ 0 h 115"/>
              </a:gdLst>
              <a:ahLst/>
              <a:cxnLst>
                <a:cxn ang="0">
                  <a:pos x="T0" y="T1"/>
                </a:cxn>
                <a:cxn ang="0">
                  <a:pos x="T2" y="T3"/>
                </a:cxn>
                <a:cxn ang="0">
                  <a:pos x="T4" y="T5"/>
                </a:cxn>
                <a:cxn ang="0">
                  <a:pos x="T6" y="T7"/>
                </a:cxn>
                <a:cxn ang="0">
                  <a:pos x="T8" y="T9"/>
                </a:cxn>
                <a:cxn ang="0">
                  <a:pos x="T10" y="T11"/>
                </a:cxn>
              </a:cxnLst>
              <a:rect l="0" t="0" r="r" b="b"/>
              <a:pathLst>
                <a:path w="326" h="115">
                  <a:moveTo>
                    <a:pt x="217" y="0"/>
                  </a:moveTo>
                  <a:lnTo>
                    <a:pt x="163" y="53"/>
                  </a:lnTo>
                  <a:lnTo>
                    <a:pt x="110" y="0"/>
                  </a:lnTo>
                  <a:cubicBezTo>
                    <a:pt x="46" y="14"/>
                    <a:pt x="0" y="54"/>
                    <a:pt x="0" y="115"/>
                  </a:cubicBezTo>
                  <a:lnTo>
                    <a:pt x="326" y="115"/>
                  </a:lnTo>
                  <a:cubicBezTo>
                    <a:pt x="326" y="54"/>
                    <a:pt x="281" y="14"/>
                    <a:pt x="217" y="0"/>
                  </a:cubicBezTo>
                  <a:close/>
                </a:path>
              </a:pathLst>
            </a:cu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0" name="Oval 154">
              <a:extLst>
                <a:ext uri="{FF2B5EF4-FFF2-40B4-BE49-F238E27FC236}">
                  <a16:creationId xmlns:a16="http://schemas.microsoft.com/office/drawing/2014/main" id="{815E2606-3CD1-41BD-9F9A-55F03A8A7196}"/>
                </a:ext>
              </a:extLst>
            </p:cNvPr>
            <p:cNvSpPr>
              <a:spLocks noChangeArrowheads="1"/>
            </p:cNvSpPr>
            <p:nvPr/>
          </p:nvSpPr>
          <p:spPr bwMode="auto">
            <a:xfrm>
              <a:off x="326662" y="6867025"/>
              <a:ext cx="122238" cy="120650"/>
            </a:xfrm>
            <a:prstGeom prst="ellipse">
              <a:avLst/>
            </a:pr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1" name="Freeform 155">
              <a:extLst>
                <a:ext uri="{FF2B5EF4-FFF2-40B4-BE49-F238E27FC236}">
                  <a16:creationId xmlns:a16="http://schemas.microsoft.com/office/drawing/2014/main" id="{50CF6CAD-E682-41BD-821E-57720B395FBB}"/>
                </a:ext>
              </a:extLst>
            </p:cNvPr>
            <p:cNvSpPr>
              <a:spLocks/>
            </p:cNvSpPr>
            <p:nvPr/>
          </p:nvSpPr>
          <p:spPr bwMode="auto">
            <a:xfrm>
              <a:off x="221887" y="7100387"/>
              <a:ext cx="330200" cy="192088"/>
            </a:xfrm>
            <a:custGeom>
              <a:avLst/>
              <a:gdLst>
                <a:gd name="T0" fmla="*/ 16 w 536"/>
                <a:gd name="T1" fmla="*/ 0 h 312"/>
                <a:gd name="T2" fmla="*/ 521 w 536"/>
                <a:gd name="T3" fmla="*/ 0 h 312"/>
                <a:gd name="T4" fmla="*/ 534 w 536"/>
                <a:gd name="T5" fmla="*/ 17 h 312"/>
                <a:gd name="T6" fmla="*/ 513 w 536"/>
                <a:gd name="T7" fmla="*/ 104 h 312"/>
                <a:gd name="T8" fmla="*/ 500 w 536"/>
                <a:gd name="T9" fmla="*/ 115 h 312"/>
                <a:gd name="T10" fmla="*/ 468 w 536"/>
                <a:gd name="T11" fmla="*/ 115 h 312"/>
                <a:gd name="T12" fmla="*/ 468 w 536"/>
                <a:gd name="T13" fmla="*/ 312 h 312"/>
                <a:gd name="T14" fmla="*/ 427 w 536"/>
                <a:gd name="T15" fmla="*/ 312 h 312"/>
                <a:gd name="T16" fmla="*/ 427 w 536"/>
                <a:gd name="T17" fmla="*/ 81 h 312"/>
                <a:gd name="T18" fmla="*/ 110 w 536"/>
                <a:gd name="T19" fmla="*/ 81 h 312"/>
                <a:gd name="T20" fmla="*/ 110 w 536"/>
                <a:gd name="T21" fmla="*/ 312 h 312"/>
                <a:gd name="T22" fmla="*/ 69 w 536"/>
                <a:gd name="T23" fmla="*/ 312 h 312"/>
                <a:gd name="T24" fmla="*/ 69 w 536"/>
                <a:gd name="T25" fmla="*/ 115 h 312"/>
                <a:gd name="T26" fmla="*/ 37 w 536"/>
                <a:gd name="T27" fmla="*/ 115 h 312"/>
                <a:gd name="T28" fmla="*/ 24 w 536"/>
                <a:gd name="T29" fmla="*/ 104 h 312"/>
                <a:gd name="T30" fmla="*/ 3 w 536"/>
                <a:gd name="T31" fmla="*/ 17 h 312"/>
                <a:gd name="T32" fmla="*/ 16 w 536"/>
                <a:gd name="T3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6" h="312">
                  <a:moveTo>
                    <a:pt x="16" y="0"/>
                  </a:moveTo>
                  <a:lnTo>
                    <a:pt x="521" y="0"/>
                  </a:lnTo>
                  <a:cubicBezTo>
                    <a:pt x="531" y="0"/>
                    <a:pt x="536" y="11"/>
                    <a:pt x="534" y="17"/>
                  </a:cubicBezTo>
                  <a:lnTo>
                    <a:pt x="513" y="104"/>
                  </a:lnTo>
                  <a:cubicBezTo>
                    <a:pt x="512" y="110"/>
                    <a:pt x="506" y="115"/>
                    <a:pt x="500" y="115"/>
                  </a:cubicBezTo>
                  <a:lnTo>
                    <a:pt x="468" y="115"/>
                  </a:lnTo>
                  <a:lnTo>
                    <a:pt x="468" y="312"/>
                  </a:lnTo>
                  <a:lnTo>
                    <a:pt x="427" y="312"/>
                  </a:lnTo>
                  <a:lnTo>
                    <a:pt x="427" y="81"/>
                  </a:lnTo>
                  <a:lnTo>
                    <a:pt x="110" y="81"/>
                  </a:lnTo>
                  <a:lnTo>
                    <a:pt x="110" y="312"/>
                  </a:lnTo>
                  <a:lnTo>
                    <a:pt x="69" y="312"/>
                  </a:lnTo>
                  <a:lnTo>
                    <a:pt x="69" y="115"/>
                  </a:lnTo>
                  <a:lnTo>
                    <a:pt x="37" y="115"/>
                  </a:lnTo>
                  <a:cubicBezTo>
                    <a:pt x="31" y="115"/>
                    <a:pt x="25" y="110"/>
                    <a:pt x="24" y="104"/>
                  </a:cubicBezTo>
                  <a:lnTo>
                    <a:pt x="3" y="17"/>
                  </a:lnTo>
                  <a:cubicBezTo>
                    <a:pt x="0" y="9"/>
                    <a:pt x="7" y="0"/>
                    <a:pt x="16" y="0"/>
                  </a:cubicBezTo>
                </a:path>
              </a:pathLst>
            </a:cu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2" name="Rectangle 156">
              <a:extLst>
                <a:ext uri="{FF2B5EF4-FFF2-40B4-BE49-F238E27FC236}">
                  <a16:creationId xmlns:a16="http://schemas.microsoft.com/office/drawing/2014/main" id="{B974D715-6771-404D-B196-BBA4A2FE1D9C}"/>
                </a:ext>
              </a:extLst>
            </p:cNvPr>
            <p:cNvSpPr>
              <a:spLocks noChangeArrowheads="1"/>
            </p:cNvSpPr>
            <p:nvPr/>
          </p:nvSpPr>
          <p:spPr bwMode="auto">
            <a:xfrm>
              <a:off x="323487" y="7194050"/>
              <a:ext cx="128588" cy="20638"/>
            </a:xfrm>
            <a:prstGeom prst="rect">
              <a:avLst/>
            </a:prstGeom>
            <a:solidFill>
              <a:srgbClr val="1718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3" name="Rectangle 157">
              <a:extLst>
                <a:ext uri="{FF2B5EF4-FFF2-40B4-BE49-F238E27FC236}">
                  <a16:creationId xmlns:a16="http://schemas.microsoft.com/office/drawing/2014/main" id="{EF15BCF9-B969-4D35-9F3D-48A15BF3C7A8}"/>
                </a:ext>
              </a:extLst>
            </p:cNvPr>
            <p:cNvSpPr>
              <a:spLocks noChangeArrowheads="1"/>
            </p:cNvSpPr>
            <p:nvPr/>
          </p:nvSpPr>
          <p:spPr bwMode="auto">
            <a:xfrm>
              <a:off x="323487" y="7251200"/>
              <a:ext cx="128588" cy="22225"/>
            </a:xfrm>
            <a:prstGeom prst="rect">
              <a:avLst/>
            </a:prstGeom>
            <a:solidFill>
              <a:srgbClr val="1718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4" name="Oval 158">
              <a:extLst>
                <a:ext uri="{FF2B5EF4-FFF2-40B4-BE49-F238E27FC236}">
                  <a16:creationId xmlns:a16="http://schemas.microsoft.com/office/drawing/2014/main" id="{D48789F5-2A24-4951-A2D4-03BA21D213D2}"/>
                </a:ext>
              </a:extLst>
            </p:cNvPr>
            <p:cNvSpPr>
              <a:spLocks noChangeArrowheads="1"/>
            </p:cNvSpPr>
            <p:nvPr/>
          </p:nvSpPr>
          <p:spPr bwMode="auto">
            <a:xfrm>
              <a:off x="86950" y="7157537"/>
              <a:ext cx="146050" cy="144463"/>
            </a:xfrm>
            <a:prstGeom prst="ellipse">
              <a:avLst/>
            </a:pr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5" name="Freeform 159">
              <a:extLst>
                <a:ext uri="{FF2B5EF4-FFF2-40B4-BE49-F238E27FC236}">
                  <a16:creationId xmlns:a16="http://schemas.microsoft.com/office/drawing/2014/main" id="{CE46B5DB-8B72-4E70-8112-9AD5833007A3}"/>
                </a:ext>
              </a:extLst>
            </p:cNvPr>
            <p:cNvSpPr>
              <a:spLocks/>
            </p:cNvSpPr>
            <p:nvPr/>
          </p:nvSpPr>
          <p:spPr bwMode="auto">
            <a:xfrm>
              <a:off x="7575" y="7316287"/>
              <a:ext cx="304800" cy="173038"/>
            </a:xfrm>
            <a:custGeom>
              <a:avLst/>
              <a:gdLst>
                <a:gd name="T0" fmla="*/ 448 w 495"/>
                <a:gd name="T1" fmla="*/ 126 h 280"/>
                <a:gd name="T2" fmla="*/ 248 w 495"/>
                <a:gd name="T3" fmla="*/ 0 h 280"/>
                <a:gd name="T4" fmla="*/ 47 w 495"/>
                <a:gd name="T5" fmla="*/ 126 h 280"/>
                <a:gd name="T6" fmla="*/ 0 w 495"/>
                <a:gd name="T7" fmla="*/ 186 h 280"/>
                <a:gd name="T8" fmla="*/ 0 w 495"/>
                <a:gd name="T9" fmla="*/ 280 h 280"/>
                <a:gd name="T10" fmla="*/ 41 w 495"/>
                <a:gd name="T11" fmla="*/ 280 h 280"/>
                <a:gd name="T12" fmla="*/ 41 w 495"/>
                <a:gd name="T13" fmla="*/ 186 h 280"/>
                <a:gd name="T14" fmla="*/ 62 w 495"/>
                <a:gd name="T15" fmla="*/ 165 h 280"/>
                <a:gd name="T16" fmla="*/ 433 w 495"/>
                <a:gd name="T17" fmla="*/ 165 h 280"/>
                <a:gd name="T18" fmla="*/ 454 w 495"/>
                <a:gd name="T19" fmla="*/ 186 h 280"/>
                <a:gd name="T20" fmla="*/ 454 w 495"/>
                <a:gd name="T21" fmla="*/ 280 h 280"/>
                <a:gd name="T22" fmla="*/ 495 w 495"/>
                <a:gd name="T23" fmla="*/ 280 h 280"/>
                <a:gd name="T24" fmla="*/ 495 w 495"/>
                <a:gd name="T25" fmla="*/ 186 h 280"/>
                <a:gd name="T26" fmla="*/ 448 w 495"/>
                <a:gd name="T27" fmla="*/ 12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0">
                  <a:moveTo>
                    <a:pt x="448" y="126"/>
                  </a:moveTo>
                  <a:cubicBezTo>
                    <a:pt x="438" y="43"/>
                    <a:pt x="352" y="0"/>
                    <a:pt x="248" y="0"/>
                  </a:cubicBezTo>
                  <a:cubicBezTo>
                    <a:pt x="143" y="0"/>
                    <a:pt x="57" y="43"/>
                    <a:pt x="47" y="126"/>
                  </a:cubicBezTo>
                  <a:cubicBezTo>
                    <a:pt x="20" y="133"/>
                    <a:pt x="0" y="157"/>
                    <a:pt x="0" y="186"/>
                  </a:cubicBezTo>
                  <a:lnTo>
                    <a:pt x="0" y="280"/>
                  </a:lnTo>
                  <a:lnTo>
                    <a:pt x="41" y="280"/>
                  </a:lnTo>
                  <a:lnTo>
                    <a:pt x="41" y="186"/>
                  </a:lnTo>
                  <a:cubicBezTo>
                    <a:pt x="41" y="174"/>
                    <a:pt x="51" y="165"/>
                    <a:pt x="62" y="165"/>
                  </a:cubicBezTo>
                  <a:lnTo>
                    <a:pt x="433" y="165"/>
                  </a:lnTo>
                  <a:cubicBezTo>
                    <a:pt x="445" y="165"/>
                    <a:pt x="454" y="174"/>
                    <a:pt x="454" y="186"/>
                  </a:cubicBezTo>
                  <a:lnTo>
                    <a:pt x="454" y="280"/>
                  </a:lnTo>
                  <a:lnTo>
                    <a:pt x="495" y="280"/>
                  </a:lnTo>
                  <a:lnTo>
                    <a:pt x="495" y="186"/>
                  </a:lnTo>
                  <a:cubicBezTo>
                    <a:pt x="495" y="157"/>
                    <a:pt x="475" y="133"/>
                    <a:pt x="448" y="126"/>
                  </a:cubicBezTo>
                  <a:close/>
                </a:path>
              </a:pathLst>
            </a:cu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grpSp>
      <p:grpSp>
        <p:nvGrpSpPr>
          <p:cNvPr id="56" name="Group 55">
            <a:extLst>
              <a:ext uri="{FF2B5EF4-FFF2-40B4-BE49-F238E27FC236}">
                <a16:creationId xmlns:a16="http://schemas.microsoft.com/office/drawing/2014/main" id="{DEAE85D0-3227-4AEA-8EA3-C22B78E25678}"/>
              </a:ext>
            </a:extLst>
          </p:cNvPr>
          <p:cNvGrpSpPr>
            <a:grpSpLocks noChangeAspect="1"/>
          </p:cNvGrpSpPr>
          <p:nvPr/>
        </p:nvGrpSpPr>
        <p:grpSpPr>
          <a:xfrm>
            <a:off x="2332463" y="5136798"/>
            <a:ext cx="619760" cy="365760"/>
            <a:chOff x="3154363" y="6162676"/>
            <a:chExt cx="1258888" cy="742950"/>
          </a:xfrm>
          <a:solidFill>
            <a:schemeClr val="tx1"/>
          </a:solidFill>
        </p:grpSpPr>
        <p:sp>
          <p:nvSpPr>
            <p:cNvPr id="57" name="Freeform 124">
              <a:extLst>
                <a:ext uri="{FF2B5EF4-FFF2-40B4-BE49-F238E27FC236}">
                  <a16:creationId xmlns:a16="http://schemas.microsoft.com/office/drawing/2014/main" id="{8AE142CA-1C86-4386-B824-9CD5B7D77DB0}"/>
                </a:ext>
              </a:extLst>
            </p:cNvPr>
            <p:cNvSpPr>
              <a:spLocks/>
            </p:cNvSpPr>
            <p:nvPr/>
          </p:nvSpPr>
          <p:spPr bwMode="auto">
            <a:xfrm>
              <a:off x="3154363" y="6162676"/>
              <a:ext cx="303213" cy="422275"/>
            </a:xfrm>
            <a:custGeom>
              <a:avLst/>
              <a:gdLst>
                <a:gd name="T0" fmla="*/ 101 w 191"/>
                <a:gd name="T1" fmla="*/ 0 h 266"/>
                <a:gd name="T2" fmla="*/ 0 w 191"/>
                <a:gd name="T3" fmla="*/ 217 h 266"/>
                <a:gd name="T4" fmla="*/ 92 w 191"/>
                <a:gd name="T5" fmla="*/ 266 h 266"/>
                <a:gd name="T6" fmla="*/ 191 w 191"/>
                <a:gd name="T7" fmla="*/ 49 h 266"/>
                <a:gd name="T8" fmla="*/ 101 w 191"/>
                <a:gd name="T9" fmla="*/ 0 h 266"/>
              </a:gdLst>
              <a:ahLst/>
              <a:cxnLst>
                <a:cxn ang="0">
                  <a:pos x="T0" y="T1"/>
                </a:cxn>
                <a:cxn ang="0">
                  <a:pos x="T2" y="T3"/>
                </a:cxn>
                <a:cxn ang="0">
                  <a:pos x="T4" y="T5"/>
                </a:cxn>
                <a:cxn ang="0">
                  <a:pos x="T6" y="T7"/>
                </a:cxn>
                <a:cxn ang="0">
                  <a:pos x="T8" y="T9"/>
                </a:cxn>
              </a:cxnLst>
              <a:rect l="0" t="0" r="r" b="b"/>
              <a:pathLst>
                <a:path w="191" h="266">
                  <a:moveTo>
                    <a:pt x="101" y="0"/>
                  </a:moveTo>
                  <a:lnTo>
                    <a:pt x="0" y="217"/>
                  </a:lnTo>
                  <a:lnTo>
                    <a:pt x="92" y="266"/>
                  </a:lnTo>
                  <a:lnTo>
                    <a:pt x="191" y="49"/>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8" name="Freeform 125">
              <a:extLst>
                <a:ext uri="{FF2B5EF4-FFF2-40B4-BE49-F238E27FC236}">
                  <a16:creationId xmlns:a16="http://schemas.microsoft.com/office/drawing/2014/main" id="{75AC2C79-E2EF-4252-9D3A-88147F71C3ED}"/>
                </a:ext>
              </a:extLst>
            </p:cNvPr>
            <p:cNvSpPr>
              <a:spLocks/>
            </p:cNvSpPr>
            <p:nvPr/>
          </p:nvSpPr>
          <p:spPr bwMode="auto">
            <a:xfrm>
              <a:off x="4148138" y="6191251"/>
              <a:ext cx="265113" cy="420688"/>
            </a:xfrm>
            <a:custGeom>
              <a:avLst/>
              <a:gdLst>
                <a:gd name="T0" fmla="*/ 96 w 167"/>
                <a:gd name="T1" fmla="*/ 0 h 265"/>
                <a:gd name="T2" fmla="*/ 0 w 167"/>
                <a:gd name="T3" fmla="*/ 37 h 265"/>
                <a:gd name="T4" fmla="*/ 71 w 167"/>
                <a:gd name="T5" fmla="*/ 265 h 265"/>
                <a:gd name="T6" fmla="*/ 167 w 167"/>
                <a:gd name="T7" fmla="*/ 228 h 265"/>
                <a:gd name="T8" fmla="*/ 96 w 167"/>
                <a:gd name="T9" fmla="*/ 0 h 265"/>
              </a:gdLst>
              <a:ahLst/>
              <a:cxnLst>
                <a:cxn ang="0">
                  <a:pos x="T0" y="T1"/>
                </a:cxn>
                <a:cxn ang="0">
                  <a:pos x="T2" y="T3"/>
                </a:cxn>
                <a:cxn ang="0">
                  <a:pos x="T4" y="T5"/>
                </a:cxn>
                <a:cxn ang="0">
                  <a:pos x="T6" y="T7"/>
                </a:cxn>
                <a:cxn ang="0">
                  <a:pos x="T8" y="T9"/>
                </a:cxn>
              </a:cxnLst>
              <a:rect l="0" t="0" r="r" b="b"/>
              <a:pathLst>
                <a:path w="167" h="265">
                  <a:moveTo>
                    <a:pt x="96" y="0"/>
                  </a:moveTo>
                  <a:lnTo>
                    <a:pt x="0" y="37"/>
                  </a:lnTo>
                  <a:lnTo>
                    <a:pt x="71" y="265"/>
                  </a:lnTo>
                  <a:lnTo>
                    <a:pt x="167" y="228"/>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9" name="Freeform 126">
              <a:extLst>
                <a:ext uri="{FF2B5EF4-FFF2-40B4-BE49-F238E27FC236}">
                  <a16:creationId xmlns:a16="http://schemas.microsoft.com/office/drawing/2014/main" id="{F3104898-D4EC-4AE5-8002-1CF2D190CBC4}"/>
                </a:ext>
              </a:extLst>
            </p:cNvPr>
            <p:cNvSpPr>
              <a:spLocks/>
            </p:cNvSpPr>
            <p:nvPr/>
          </p:nvSpPr>
          <p:spPr bwMode="auto">
            <a:xfrm>
              <a:off x="3375025" y="6262688"/>
              <a:ext cx="769938" cy="642938"/>
            </a:xfrm>
            <a:custGeom>
              <a:avLst/>
              <a:gdLst>
                <a:gd name="T0" fmla="*/ 809 w 1020"/>
                <a:gd name="T1" fmla="*/ 338 h 856"/>
                <a:gd name="T2" fmla="*/ 756 w 1020"/>
                <a:gd name="T3" fmla="*/ 322 h 856"/>
                <a:gd name="T4" fmla="*/ 598 w 1020"/>
                <a:gd name="T5" fmla="*/ 157 h 856"/>
                <a:gd name="T6" fmla="*/ 545 w 1020"/>
                <a:gd name="T7" fmla="*/ 158 h 856"/>
                <a:gd name="T8" fmla="*/ 537 w 1020"/>
                <a:gd name="T9" fmla="*/ 157 h 856"/>
                <a:gd name="T10" fmla="*/ 453 w 1020"/>
                <a:gd name="T11" fmla="*/ 229 h 856"/>
                <a:gd name="T12" fmla="*/ 278 w 1020"/>
                <a:gd name="T13" fmla="*/ 238 h 856"/>
                <a:gd name="T14" fmla="*/ 362 w 1020"/>
                <a:gd name="T15" fmla="*/ 0 h 856"/>
                <a:gd name="T16" fmla="*/ 0 w 1020"/>
                <a:gd name="T17" fmla="*/ 420 h 856"/>
                <a:gd name="T18" fmla="*/ 119 w 1020"/>
                <a:gd name="T19" fmla="*/ 485 h 856"/>
                <a:gd name="T20" fmla="*/ 237 w 1020"/>
                <a:gd name="T21" fmla="*/ 502 h 856"/>
                <a:gd name="T22" fmla="*/ 255 w 1020"/>
                <a:gd name="T23" fmla="*/ 504 h 856"/>
                <a:gd name="T24" fmla="*/ 342 w 1020"/>
                <a:gd name="T25" fmla="*/ 523 h 856"/>
                <a:gd name="T26" fmla="*/ 362 w 1020"/>
                <a:gd name="T27" fmla="*/ 547 h 856"/>
                <a:gd name="T28" fmla="*/ 396 w 1020"/>
                <a:gd name="T29" fmla="*/ 547 h 856"/>
                <a:gd name="T30" fmla="*/ 472 w 1020"/>
                <a:gd name="T31" fmla="*/ 589 h 856"/>
                <a:gd name="T32" fmla="*/ 500 w 1020"/>
                <a:gd name="T33" fmla="*/ 603 h 856"/>
                <a:gd name="T34" fmla="*/ 590 w 1020"/>
                <a:gd name="T35" fmla="*/ 684 h 856"/>
                <a:gd name="T36" fmla="*/ 573 w 1020"/>
                <a:gd name="T37" fmla="*/ 774 h 856"/>
                <a:gd name="T38" fmla="*/ 681 w 1020"/>
                <a:gd name="T39" fmla="*/ 854 h 856"/>
                <a:gd name="T40" fmla="*/ 731 w 1020"/>
                <a:gd name="T41" fmla="*/ 801 h 856"/>
                <a:gd name="T42" fmla="*/ 731 w 1020"/>
                <a:gd name="T43" fmla="*/ 794 h 856"/>
                <a:gd name="T44" fmla="*/ 608 w 1020"/>
                <a:gd name="T45" fmla="*/ 683 h 856"/>
                <a:gd name="T46" fmla="*/ 784 w 1020"/>
                <a:gd name="T47" fmla="*/ 785 h 856"/>
                <a:gd name="T48" fmla="*/ 809 w 1020"/>
                <a:gd name="T49" fmla="*/ 782 h 856"/>
                <a:gd name="T50" fmla="*/ 852 w 1020"/>
                <a:gd name="T51" fmla="*/ 726 h 856"/>
                <a:gd name="T52" fmla="*/ 684 w 1020"/>
                <a:gd name="T53" fmla="*/ 590 h 856"/>
                <a:gd name="T54" fmla="*/ 707 w 1020"/>
                <a:gd name="T55" fmla="*/ 561 h 856"/>
                <a:gd name="T56" fmla="*/ 915 w 1020"/>
                <a:gd name="T57" fmla="*/ 702 h 856"/>
                <a:gd name="T58" fmla="*/ 942 w 1020"/>
                <a:gd name="T59" fmla="*/ 632 h 856"/>
                <a:gd name="T60" fmla="*/ 772 w 1020"/>
                <a:gd name="T61" fmla="*/ 471 h 856"/>
                <a:gd name="T62" fmla="*/ 807 w 1020"/>
                <a:gd name="T63" fmla="*/ 463 h 856"/>
                <a:gd name="T64" fmla="*/ 985 w 1020"/>
                <a:gd name="T65" fmla="*/ 598 h 856"/>
                <a:gd name="T66" fmla="*/ 1019 w 1020"/>
                <a:gd name="T67" fmla="*/ 55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0" h="856">
                  <a:moveTo>
                    <a:pt x="1012" y="536"/>
                  </a:moveTo>
                  <a:lnTo>
                    <a:pt x="809" y="338"/>
                  </a:lnTo>
                  <a:cubicBezTo>
                    <a:pt x="802" y="332"/>
                    <a:pt x="796" y="332"/>
                    <a:pt x="788" y="331"/>
                  </a:cubicBezTo>
                  <a:cubicBezTo>
                    <a:pt x="779" y="330"/>
                    <a:pt x="769" y="329"/>
                    <a:pt x="756" y="322"/>
                  </a:cubicBezTo>
                  <a:cubicBezTo>
                    <a:pt x="753" y="320"/>
                    <a:pt x="692" y="283"/>
                    <a:pt x="649" y="236"/>
                  </a:cubicBezTo>
                  <a:cubicBezTo>
                    <a:pt x="609" y="194"/>
                    <a:pt x="600" y="164"/>
                    <a:pt x="598" y="157"/>
                  </a:cubicBezTo>
                  <a:cubicBezTo>
                    <a:pt x="597" y="155"/>
                    <a:pt x="594" y="156"/>
                    <a:pt x="590" y="157"/>
                  </a:cubicBezTo>
                  <a:cubicBezTo>
                    <a:pt x="576" y="159"/>
                    <a:pt x="559" y="160"/>
                    <a:pt x="545" y="158"/>
                  </a:cubicBezTo>
                  <a:lnTo>
                    <a:pt x="541" y="158"/>
                  </a:lnTo>
                  <a:cubicBezTo>
                    <a:pt x="540" y="157"/>
                    <a:pt x="538" y="157"/>
                    <a:pt x="537" y="157"/>
                  </a:cubicBezTo>
                  <a:cubicBezTo>
                    <a:pt x="536" y="157"/>
                    <a:pt x="535" y="157"/>
                    <a:pt x="528" y="164"/>
                  </a:cubicBezTo>
                  <a:cubicBezTo>
                    <a:pt x="505" y="186"/>
                    <a:pt x="473" y="216"/>
                    <a:pt x="453" y="229"/>
                  </a:cubicBezTo>
                  <a:cubicBezTo>
                    <a:pt x="424" y="248"/>
                    <a:pt x="388" y="268"/>
                    <a:pt x="350" y="268"/>
                  </a:cubicBezTo>
                  <a:cubicBezTo>
                    <a:pt x="323" y="268"/>
                    <a:pt x="299" y="258"/>
                    <a:pt x="278" y="238"/>
                  </a:cubicBezTo>
                  <a:cubicBezTo>
                    <a:pt x="235" y="197"/>
                    <a:pt x="280" y="118"/>
                    <a:pt x="311" y="74"/>
                  </a:cubicBezTo>
                  <a:cubicBezTo>
                    <a:pt x="325" y="54"/>
                    <a:pt x="348" y="21"/>
                    <a:pt x="362" y="0"/>
                  </a:cubicBezTo>
                  <a:lnTo>
                    <a:pt x="170" y="49"/>
                  </a:lnTo>
                  <a:lnTo>
                    <a:pt x="0" y="420"/>
                  </a:lnTo>
                  <a:lnTo>
                    <a:pt x="94" y="507"/>
                  </a:lnTo>
                  <a:cubicBezTo>
                    <a:pt x="101" y="500"/>
                    <a:pt x="112" y="490"/>
                    <a:pt x="119" y="485"/>
                  </a:cubicBezTo>
                  <a:cubicBezTo>
                    <a:pt x="144" y="468"/>
                    <a:pt x="181" y="464"/>
                    <a:pt x="207" y="477"/>
                  </a:cubicBezTo>
                  <a:cubicBezTo>
                    <a:pt x="224" y="486"/>
                    <a:pt x="232" y="496"/>
                    <a:pt x="237" y="502"/>
                  </a:cubicBezTo>
                  <a:cubicBezTo>
                    <a:pt x="238" y="504"/>
                    <a:pt x="240" y="506"/>
                    <a:pt x="241" y="507"/>
                  </a:cubicBezTo>
                  <a:cubicBezTo>
                    <a:pt x="246" y="507"/>
                    <a:pt x="250" y="505"/>
                    <a:pt x="255" y="504"/>
                  </a:cubicBezTo>
                  <a:cubicBezTo>
                    <a:pt x="262" y="502"/>
                    <a:pt x="271" y="499"/>
                    <a:pt x="286" y="499"/>
                  </a:cubicBezTo>
                  <a:cubicBezTo>
                    <a:pt x="320" y="499"/>
                    <a:pt x="338" y="517"/>
                    <a:pt x="342" y="523"/>
                  </a:cubicBezTo>
                  <a:cubicBezTo>
                    <a:pt x="344" y="525"/>
                    <a:pt x="346" y="527"/>
                    <a:pt x="348" y="530"/>
                  </a:cubicBezTo>
                  <a:cubicBezTo>
                    <a:pt x="352" y="536"/>
                    <a:pt x="358" y="544"/>
                    <a:pt x="362" y="547"/>
                  </a:cubicBezTo>
                  <a:cubicBezTo>
                    <a:pt x="366" y="550"/>
                    <a:pt x="372" y="549"/>
                    <a:pt x="380" y="548"/>
                  </a:cubicBezTo>
                  <a:cubicBezTo>
                    <a:pt x="385" y="548"/>
                    <a:pt x="391" y="547"/>
                    <a:pt x="396" y="547"/>
                  </a:cubicBezTo>
                  <a:cubicBezTo>
                    <a:pt x="408" y="547"/>
                    <a:pt x="418" y="549"/>
                    <a:pt x="428" y="553"/>
                  </a:cubicBezTo>
                  <a:cubicBezTo>
                    <a:pt x="455" y="563"/>
                    <a:pt x="464" y="578"/>
                    <a:pt x="472" y="589"/>
                  </a:cubicBezTo>
                  <a:cubicBezTo>
                    <a:pt x="474" y="592"/>
                    <a:pt x="476" y="596"/>
                    <a:pt x="479" y="598"/>
                  </a:cubicBezTo>
                  <a:cubicBezTo>
                    <a:pt x="484" y="603"/>
                    <a:pt x="490" y="603"/>
                    <a:pt x="500" y="603"/>
                  </a:cubicBezTo>
                  <a:cubicBezTo>
                    <a:pt x="503" y="603"/>
                    <a:pt x="506" y="603"/>
                    <a:pt x="509" y="603"/>
                  </a:cubicBezTo>
                  <a:cubicBezTo>
                    <a:pt x="576" y="606"/>
                    <a:pt x="590" y="662"/>
                    <a:pt x="590" y="684"/>
                  </a:cubicBezTo>
                  <a:cubicBezTo>
                    <a:pt x="590" y="719"/>
                    <a:pt x="581" y="747"/>
                    <a:pt x="576" y="764"/>
                  </a:cubicBezTo>
                  <a:cubicBezTo>
                    <a:pt x="574" y="768"/>
                    <a:pt x="573" y="772"/>
                    <a:pt x="573" y="774"/>
                  </a:cubicBezTo>
                  <a:cubicBezTo>
                    <a:pt x="572" y="782"/>
                    <a:pt x="572" y="788"/>
                    <a:pt x="575" y="789"/>
                  </a:cubicBezTo>
                  <a:lnTo>
                    <a:pt x="681" y="854"/>
                  </a:lnTo>
                  <a:cubicBezTo>
                    <a:pt x="684" y="856"/>
                    <a:pt x="690" y="855"/>
                    <a:pt x="693" y="852"/>
                  </a:cubicBezTo>
                  <a:lnTo>
                    <a:pt x="731" y="801"/>
                  </a:lnTo>
                  <a:cubicBezTo>
                    <a:pt x="732" y="799"/>
                    <a:pt x="733" y="798"/>
                    <a:pt x="733" y="797"/>
                  </a:cubicBezTo>
                  <a:cubicBezTo>
                    <a:pt x="733" y="796"/>
                    <a:pt x="732" y="794"/>
                    <a:pt x="731" y="794"/>
                  </a:cubicBezTo>
                  <a:lnTo>
                    <a:pt x="617" y="713"/>
                  </a:lnTo>
                  <a:cubicBezTo>
                    <a:pt x="606" y="705"/>
                    <a:pt x="602" y="691"/>
                    <a:pt x="608" y="683"/>
                  </a:cubicBezTo>
                  <a:cubicBezTo>
                    <a:pt x="614" y="675"/>
                    <a:pt x="629" y="675"/>
                    <a:pt x="639" y="682"/>
                  </a:cubicBezTo>
                  <a:lnTo>
                    <a:pt x="784" y="785"/>
                  </a:lnTo>
                  <a:cubicBezTo>
                    <a:pt x="789" y="788"/>
                    <a:pt x="793" y="790"/>
                    <a:pt x="796" y="790"/>
                  </a:cubicBezTo>
                  <a:cubicBezTo>
                    <a:pt x="799" y="790"/>
                    <a:pt x="803" y="789"/>
                    <a:pt x="809" y="782"/>
                  </a:cubicBezTo>
                  <a:lnTo>
                    <a:pt x="846" y="740"/>
                  </a:lnTo>
                  <a:cubicBezTo>
                    <a:pt x="850" y="736"/>
                    <a:pt x="852" y="730"/>
                    <a:pt x="852" y="726"/>
                  </a:cubicBezTo>
                  <a:cubicBezTo>
                    <a:pt x="852" y="723"/>
                    <a:pt x="850" y="720"/>
                    <a:pt x="847" y="718"/>
                  </a:cubicBezTo>
                  <a:lnTo>
                    <a:pt x="684" y="590"/>
                  </a:lnTo>
                  <a:cubicBezTo>
                    <a:pt x="673" y="581"/>
                    <a:pt x="670" y="568"/>
                    <a:pt x="676" y="561"/>
                  </a:cubicBezTo>
                  <a:cubicBezTo>
                    <a:pt x="682" y="553"/>
                    <a:pt x="697" y="553"/>
                    <a:pt x="707" y="561"/>
                  </a:cubicBezTo>
                  <a:lnTo>
                    <a:pt x="883" y="698"/>
                  </a:lnTo>
                  <a:cubicBezTo>
                    <a:pt x="896" y="706"/>
                    <a:pt x="908" y="708"/>
                    <a:pt x="915" y="702"/>
                  </a:cubicBezTo>
                  <a:lnTo>
                    <a:pt x="945" y="666"/>
                  </a:lnTo>
                  <a:cubicBezTo>
                    <a:pt x="949" y="662"/>
                    <a:pt x="959" y="648"/>
                    <a:pt x="942" y="632"/>
                  </a:cubicBezTo>
                  <a:lnTo>
                    <a:pt x="782" y="489"/>
                  </a:lnTo>
                  <a:cubicBezTo>
                    <a:pt x="776" y="484"/>
                    <a:pt x="772" y="477"/>
                    <a:pt x="772" y="471"/>
                  </a:cubicBezTo>
                  <a:cubicBezTo>
                    <a:pt x="772" y="467"/>
                    <a:pt x="773" y="463"/>
                    <a:pt x="776" y="460"/>
                  </a:cubicBezTo>
                  <a:cubicBezTo>
                    <a:pt x="782" y="453"/>
                    <a:pt x="798" y="455"/>
                    <a:pt x="807" y="463"/>
                  </a:cubicBezTo>
                  <a:lnTo>
                    <a:pt x="959" y="598"/>
                  </a:lnTo>
                  <a:cubicBezTo>
                    <a:pt x="969" y="606"/>
                    <a:pt x="980" y="603"/>
                    <a:pt x="985" y="598"/>
                  </a:cubicBezTo>
                  <a:lnTo>
                    <a:pt x="1016" y="565"/>
                  </a:lnTo>
                  <a:cubicBezTo>
                    <a:pt x="1019" y="562"/>
                    <a:pt x="1020" y="556"/>
                    <a:pt x="1019" y="550"/>
                  </a:cubicBezTo>
                  <a:cubicBezTo>
                    <a:pt x="1019" y="544"/>
                    <a:pt x="1016" y="539"/>
                    <a:pt x="1012" y="5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0" name="Freeform 127">
              <a:extLst>
                <a:ext uri="{FF2B5EF4-FFF2-40B4-BE49-F238E27FC236}">
                  <a16:creationId xmlns:a16="http://schemas.microsoft.com/office/drawing/2014/main" id="{78185789-5BBA-44D6-A52F-CDD1F877E5C7}"/>
                </a:ext>
              </a:extLst>
            </p:cNvPr>
            <p:cNvSpPr>
              <a:spLocks/>
            </p:cNvSpPr>
            <p:nvPr/>
          </p:nvSpPr>
          <p:spPr bwMode="auto">
            <a:xfrm>
              <a:off x="3424238" y="6627813"/>
              <a:ext cx="127000" cy="142875"/>
            </a:xfrm>
            <a:custGeom>
              <a:avLst/>
              <a:gdLst>
                <a:gd name="T0" fmla="*/ 133 w 167"/>
                <a:gd name="T1" fmla="*/ 113 h 190"/>
                <a:gd name="T2" fmla="*/ 125 w 167"/>
                <a:gd name="T3" fmla="*/ 18 h 190"/>
                <a:gd name="T4" fmla="*/ 35 w 167"/>
                <a:gd name="T5" fmla="*/ 75 h 190"/>
                <a:gd name="T6" fmla="*/ 7 w 167"/>
                <a:gd name="T7" fmla="*/ 128 h 190"/>
                <a:gd name="T8" fmla="*/ 14 w 167"/>
                <a:gd name="T9" fmla="*/ 158 h 190"/>
                <a:gd name="T10" fmla="*/ 73 w 167"/>
                <a:gd name="T11" fmla="*/ 184 h 190"/>
                <a:gd name="T12" fmla="*/ 101 w 167"/>
                <a:gd name="T13" fmla="*/ 175 h 190"/>
                <a:gd name="T14" fmla="*/ 133 w 167"/>
                <a:gd name="T15" fmla="*/ 113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90">
                  <a:moveTo>
                    <a:pt x="133" y="113"/>
                  </a:moveTo>
                  <a:cubicBezTo>
                    <a:pt x="145" y="89"/>
                    <a:pt x="167" y="34"/>
                    <a:pt x="125" y="18"/>
                  </a:cubicBezTo>
                  <a:cubicBezTo>
                    <a:pt x="77" y="0"/>
                    <a:pt x="48" y="52"/>
                    <a:pt x="35" y="75"/>
                  </a:cubicBezTo>
                  <a:cubicBezTo>
                    <a:pt x="24" y="95"/>
                    <a:pt x="18" y="108"/>
                    <a:pt x="7" y="128"/>
                  </a:cubicBezTo>
                  <a:cubicBezTo>
                    <a:pt x="0" y="140"/>
                    <a:pt x="4" y="153"/>
                    <a:pt x="14" y="158"/>
                  </a:cubicBezTo>
                  <a:lnTo>
                    <a:pt x="73" y="184"/>
                  </a:lnTo>
                  <a:cubicBezTo>
                    <a:pt x="85" y="190"/>
                    <a:pt x="97" y="183"/>
                    <a:pt x="101" y="175"/>
                  </a:cubicBezTo>
                  <a:cubicBezTo>
                    <a:pt x="112" y="153"/>
                    <a:pt x="121" y="135"/>
                    <a:pt x="133"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1" name="Freeform 128">
              <a:extLst>
                <a:ext uri="{FF2B5EF4-FFF2-40B4-BE49-F238E27FC236}">
                  <a16:creationId xmlns:a16="http://schemas.microsoft.com/office/drawing/2014/main" id="{A9325903-6AA6-4AFF-91DE-2DF51A74CBB7}"/>
                </a:ext>
              </a:extLst>
            </p:cNvPr>
            <p:cNvSpPr>
              <a:spLocks/>
            </p:cNvSpPr>
            <p:nvPr/>
          </p:nvSpPr>
          <p:spPr bwMode="auto">
            <a:xfrm>
              <a:off x="3497263" y="6653213"/>
              <a:ext cx="141288" cy="182563"/>
            </a:xfrm>
            <a:custGeom>
              <a:avLst/>
              <a:gdLst>
                <a:gd name="T0" fmla="*/ 137 w 188"/>
                <a:gd name="T1" fmla="*/ 15 h 243"/>
                <a:gd name="T2" fmla="*/ 54 w 188"/>
                <a:gd name="T3" fmla="*/ 81 h 243"/>
                <a:gd name="T4" fmla="*/ 3 w 188"/>
                <a:gd name="T5" fmla="*/ 188 h 243"/>
                <a:gd name="T6" fmla="*/ 11 w 188"/>
                <a:gd name="T7" fmla="*/ 208 h 243"/>
                <a:gd name="T8" fmla="*/ 90 w 188"/>
                <a:gd name="T9" fmla="*/ 240 h 243"/>
                <a:gd name="T10" fmla="*/ 109 w 188"/>
                <a:gd name="T11" fmla="*/ 231 h 243"/>
                <a:gd name="T12" fmla="*/ 154 w 188"/>
                <a:gd name="T13" fmla="*/ 119 h 243"/>
                <a:gd name="T14" fmla="*/ 137 w 188"/>
                <a:gd name="T15" fmla="*/ 15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3">
                  <a:moveTo>
                    <a:pt x="137" y="15"/>
                  </a:moveTo>
                  <a:cubicBezTo>
                    <a:pt x="87" y="0"/>
                    <a:pt x="69" y="51"/>
                    <a:pt x="54" y="81"/>
                  </a:cubicBezTo>
                  <a:cubicBezTo>
                    <a:pt x="40" y="109"/>
                    <a:pt x="15" y="161"/>
                    <a:pt x="3" y="188"/>
                  </a:cubicBezTo>
                  <a:cubicBezTo>
                    <a:pt x="0" y="196"/>
                    <a:pt x="4" y="205"/>
                    <a:pt x="11" y="208"/>
                  </a:cubicBezTo>
                  <a:lnTo>
                    <a:pt x="90" y="240"/>
                  </a:lnTo>
                  <a:cubicBezTo>
                    <a:pt x="97" y="243"/>
                    <a:pt x="106" y="239"/>
                    <a:pt x="109" y="231"/>
                  </a:cubicBezTo>
                  <a:cubicBezTo>
                    <a:pt x="122" y="200"/>
                    <a:pt x="141" y="151"/>
                    <a:pt x="154" y="119"/>
                  </a:cubicBezTo>
                  <a:cubicBezTo>
                    <a:pt x="165" y="90"/>
                    <a:pt x="188" y="30"/>
                    <a:pt x="13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2" name="Freeform 129">
              <a:extLst>
                <a:ext uri="{FF2B5EF4-FFF2-40B4-BE49-F238E27FC236}">
                  <a16:creationId xmlns:a16="http://schemas.microsoft.com/office/drawing/2014/main" id="{50DBF673-4C4D-4D31-B346-A2E0CEAA0DC7}"/>
                </a:ext>
              </a:extLst>
            </p:cNvPr>
            <p:cNvSpPr>
              <a:spLocks/>
            </p:cNvSpPr>
            <p:nvPr/>
          </p:nvSpPr>
          <p:spPr bwMode="auto">
            <a:xfrm>
              <a:off x="3590925" y="6688138"/>
              <a:ext cx="131763" cy="180975"/>
            </a:xfrm>
            <a:custGeom>
              <a:avLst/>
              <a:gdLst>
                <a:gd name="T0" fmla="*/ 128 w 175"/>
                <a:gd name="T1" fmla="*/ 18 h 240"/>
                <a:gd name="T2" fmla="*/ 44 w 175"/>
                <a:gd name="T3" fmla="*/ 83 h 240"/>
                <a:gd name="T4" fmla="*/ 3 w 175"/>
                <a:gd name="T5" fmla="*/ 189 h 240"/>
                <a:gd name="T6" fmla="*/ 11 w 175"/>
                <a:gd name="T7" fmla="*/ 209 h 240"/>
                <a:gd name="T8" fmla="*/ 85 w 175"/>
                <a:gd name="T9" fmla="*/ 237 h 240"/>
                <a:gd name="T10" fmla="*/ 105 w 175"/>
                <a:gd name="T11" fmla="*/ 228 h 240"/>
                <a:gd name="T12" fmla="*/ 125 w 175"/>
                <a:gd name="T13" fmla="*/ 174 h 240"/>
                <a:gd name="T14" fmla="*/ 145 w 175"/>
                <a:gd name="T15" fmla="*/ 114 h 240"/>
                <a:gd name="T16" fmla="*/ 128 w 175"/>
                <a:gd name="T17"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40">
                  <a:moveTo>
                    <a:pt x="128" y="18"/>
                  </a:moveTo>
                  <a:cubicBezTo>
                    <a:pt x="79" y="0"/>
                    <a:pt x="56" y="53"/>
                    <a:pt x="44" y="83"/>
                  </a:cubicBezTo>
                  <a:cubicBezTo>
                    <a:pt x="33" y="110"/>
                    <a:pt x="13" y="162"/>
                    <a:pt x="3" y="189"/>
                  </a:cubicBezTo>
                  <a:cubicBezTo>
                    <a:pt x="0" y="197"/>
                    <a:pt x="4" y="206"/>
                    <a:pt x="11" y="209"/>
                  </a:cubicBezTo>
                  <a:lnTo>
                    <a:pt x="85" y="237"/>
                  </a:lnTo>
                  <a:cubicBezTo>
                    <a:pt x="93" y="240"/>
                    <a:pt x="102" y="236"/>
                    <a:pt x="105" y="228"/>
                  </a:cubicBezTo>
                  <a:cubicBezTo>
                    <a:pt x="112" y="210"/>
                    <a:pt x="119" y="192"/>
                    <a:pt x="125" y="174"/>
                  </a:cubicBezTo>
                  <a:cubicBezTo>
                    <a:pt x="132" y="156"/>
                    <a:pt x="138" y="133"/>
                    <a:pt x="145" y="114"/>
                  </a:cubicBezTo>
                  <a:cubicBezTo>
                    <a:pt x="150" y="100"/>
                    <a:pt x="175" y="36"/>
                    <a:pt x="128"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3" name="Freeform 130">
              <a:extLst>
                <a:ext uri="{FF2B5EF4-FFF2-40B4-BE49-F238E27FC236}">
                  <a16:creationId xmlns:a16="http://schemas.microsoft.com/office/drawing/2014/main" id="{756A5FAD-3830-4B5E-AD97-7298521B5455}"/>
                </a:ext>
              </a:extLst>
            </p:cNvPr>
            <p:cNvSpPr>
              <a:spLocks/>
            </p:cNvSpPr>
            <p:nvPr/>
          </p:nvSpPr>
          <p:spPr bwMode="auto">
            <a:xfrm>
              <a:off x="3686175" y="6735763"/>
              <a:ext cx="111125" cy="157163"/>
            </a:xfrm>
            <a:custGeom>
              <a:avLst/>
              <a:gdLst>
                <a:gd name="T0" fmla="*/ 109 w 148"/>
                <a:gd name="T1" fmla="*/ 12 h 210"/>
                <a:gd name="T2" fmla="*/ 34 w 148"/>
                <a:gd name="T3" fmla="*/ 67 h 210"/>
                <a:gd name="T4" fmla="*/ 3 w 148"/>
                <a:gd name="T5" fmla="*/ 162 h 210"/>
                <a:gd name="T6" fmla="*/ 12 w 148"/>
                <a:gd name="T7" fmla="*/ 182 h 210"/>
                <a:gd name="T8" fmla="*/ 82 w 148"/>
                <a:gd name="T9" fmla="*/ 207 h 210"/>
                <a:gd name="T10" fmla="*/ 102 w 148"/>
                <a:gd name="T11" fmla="*/ 197 h 210"/>
                <a:gd name="T12" fmla="*/ 131 w 148"/>
                <a:gd name="T13" fmla="*/ 102 h 210"/>
                <a:gd name="T14" fmla="*/ 109 w 148"/>
                <a:gd name="T15" fmla="*/ 12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10">
                  <a:moveTo>
                    <a:pt x="109" y="12"/>
                  </a:moveTo>
                  <a:cubicBezTo>
                    <a:pt x="70" y="0"/>
                    <a:pt x="46" y="29"/>
                    <a:pt x="34" y="67"/>
                  </a:cubicBezTo>
                  <a:cubicBezTo>
                    <a:pt x="27" y="89"/>
                    <a:pt x="10" y="140"/>
                    <a:pt x="3" y="162"/>
                  </a:cubicBezTo>
                  <a:cubicBezTo>
                    <a:pt x="0" y="170"/>
                    <a:pt x="4" y="179"/>
                    <a:pt x="12" y="182"/>
                  </a:cubicBezTo>
                  <a:lnTo>
                    <a:pt x="82" y="207"/>
                  </a:lnTo>
                  <a:cubicBezTo>
                    <a:pt x="90" y="210"/>
                    <a:pt x="99" y="205"/>
                    <a:pt x="102" y="197"/>
                  </a:cubicBezTo>
                  <a:cubicBezTo>
                    <a:pt x="112" y="165"/>
                    <a:pt x="123" y="134"/>
                    <a:pt x="131" y="102"/>
                  </a:cubicBezTo>
                  <a:cubicBezTo>
                    <a:pt x="140" y="70"/>
                    <a:pt x="148" y="24"/>
                    <a:pt x="10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4" name="Freeform 131">
              <a:extLst>
                <a:ext uri="{FF2B5EF4-FFF2-40B4-BE49-F238E27FC236}">
                  <a16:creationId xmlns:a16="http://schemas.microsoft.com/office/drawing/2014/main" id="{941B321A-A840-493A-BA2C-4CC007D3702D}"/>
                </a:ext>
              </a:extLst>
            </p:cNvPr>
            <p:cNvSpPr>
              <a:spLocks/>
            </p:cNvSpPr>
            <p:nvPr/>
          </p:nvSpPr>
          <p:spPr bwMode="auto">
            <a:xfrm>
              <a:off x="3586163" y="6213476"/>
              <a:ext cx="601663" cy="427038"/>
            </a:xfrm>
            <a:custGeom>
              <a:avLst/>
              <a:gdLst>
                <a:gd name="T0" fmla="*/ 358 w 797"/>
                <a:gd name="T1" fmla="*/ 11 h 568"/>
                <a:gd name="T2" fmla="*/ 301 w 797"/>
                <a:gd name="T3" fmla="*/ 1 h 568"/>
                <a:gd name="T4" fmla="*/ 171 w 797"/>
                <a:gd name="T5" fmla="*/ 15 h 568"/>
                <a:gd name="T6" fmla="*/ 139 w 797"/>
                <a:gd name="T7" fmla="*/ 35 h 568"/>
                <a:gd name="T8" fmla="*/ 81 w 797"/>
                <a:gd name="T9" fmla="*/ 129 h 568"/>
                <a:gd name="T10" fmla="*/ 21 w 797"/>
                <a:gd name="T11" fmla="*/ 272 h 568"/>
                <a:gd name="T12" fmla="*/ 156 w 797"/>
                <a:gd name="T13" fmla="*/ 262 h 568"/>
                <a:gd name="T14" fmla="*/ 227 w 797"/>
                <a:gd name="T15" fmla="*/ 196 h 568"/>
                <a:gd name="T16" fmla="*/ 246 w 797"/>
                <a:gd name="T17" fmla="*/ 186 h 568"/>
                <a:gd name="T18" fmla="*/ 336 w 797"/>
                <a:gd name="T19" fmla="*/ 185 h 568"/>
                <a:gd name="T20" fmla="*/ 347 w 797"/>
                <a:gd name="T21" fmla="*/ 196 h 568"/>
                <a:gd name="T22" fmla="*/ 409 w 797"/>
                <a:gd name="T23" fmla="*/ 290 h 568"/>
                <a:gd name="T24" fmla="*/ 493 w 797"/>
                <a:gd name="T25" fmla="*/ 353 h 568"/>
                <a:gd name="T26" fmla="*/ 530 w 797"/>
                <a:gd name="T27" fmla="*/ 355 h 568"/>
                <a:gd name="T28" fmla="*/ 596 w 797"/>
                <a:gd name="T29" fmla="*/ 360 h 568"/>
                <a:gd name="T30" fmla="*/ 582 w 797"/>
                <a:gd name="T31" fmla="*/ 371 h 568"/>
                <a:gd name="T32" fmla="*/ 569 w 797"/>
                <a:gd name="T33" fmla="*/ 372 h 568"/>
                <a:gd name="T34" fmla="*/ 565 w 797"/>
                <a:gd name="T35" fmla="*/ 386 h 568"/>
                <a:gd name="T36" fmla="*/ 743 w 797"/>
                <a:gd name="T37" fmla="*/ 562 h 568"/>
                <a:gd name="T38" fmla="*/ 766 w 797"/>
                <a:gd name="T39" fmla="*/ 563 h 568"/>
                <a:gd name="T40" fmla="*/ 797 w 797"/>
                <a:gd name="T41" fmla="*/ 537 h 568"/>
                <a:gd name="T42" fmla="*/ 681 w 797"/>
                <a:gd name="T43" fmla="*/ 139 h 568"/>
                <a:gd name="T44" fmla="*/ 358 w 797"/>
                <a:gd name="T45" fmla="*/ 1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7" h="568">
                  <a:moveTo>
                    <a:pt x="358" y="11"/>
                  </a:moveTo>
                  <a:cubicBezTo>
                    <a:pt x="342" y="5"/>
                    <a:pt x="324" y="0"/>
                    <a:pt x="301" y="1"/>
                  </a:cubicBezTo>
                  <a:cubicBezTo>
                    <a:pt x="264" y="4"/>
                    <a:pt x="203" y="12"/>
                    <a:pt x="171" y="15"/>
                  </a:cubicBezTo>
                  <a:cubicBezTo>
                    <a:pt x="158" y="16"/>
                    <a:pt x="145" y="24"/>
                    <a:pt x="139" y="35"/>
                  </a:cubicBezTo>
                  <a:cubicBezTo>
                    <a:pt x="126" y="56"/>
                    <a:pt x="105" y="92"/>
                    <a:pt x="81" y="129"/>
                  </a:cubicBezTo>
                  <a:cubicBezTo>
                    <a:pt x="43" y="186"/>
                    <a:pt x="0" y="246"/>
                    <a:pt x="21" y="272"/>
                  </a:cubicBezTo>
                  <a:cubicBezTo>
                    <a:pt x="60" y="320"/>
                    <a:pt x="125" y="283"/>
                    <a:pt x="156" y="262"/>
                  </a:cubicBezTo>
                  <a:cubicBezTo>
                    <a:pt x="181" y="246"/>
                    <a:pt x="212" y="213"/>
                    <a:pt x="227" y="196"/>
                  </a:cubicBezTo>
                  <a:cubicBezTo>
                    <a:pt x="231" y="191"/>
                    <a:pt x="238" y="185"/>
                    <a:pt x="246" y="186"/>
                  </a:cubicBezTo>
                  <a:cubicBezTo>
                    <a:pt x="289" y="196"/>
                    <a:pt x="314" y="186"/>
                    <a:pt x="336" y="185"/>
                  </a:cubicBezTo>
                  <a:cubicBezTo>
                    <a:pt x="341" y="185"/>
                    <a:pt x="345" y="192"/>
                    <a:pt x="347" y="196"/>
                  </a:cubicBezTo>
                  <a:cubicBezTo>
                    <a:pt x="352" y="211"/>
                    <a:pt x="364" y="248"/>
                    <a:pt x="409" y="290"/>
                  </a:cubicBezTo>
                  <a:cubicBezTo>
                    <a:pt x="440" y="319"/>
                    <a:pt x="470" y="341"/>
                    <a:pt x="493" y="353"/>
                  </a:cubicBezTo>
                  <a:cubicBezTo>
                    <a:pt x="503" y="358"/>
                    <a:pt x="524" y="355"/>
                    <a:pt x="530" y="355"/>
                  </a:cubicBezTo>
                  <a:cubicBezTo>
                    <a:pt x="543" y="354"/>
                    <a:pt x="592" y="338"/>
                    <a:pt x="596" y="360"/>
                  </a:cubicBezTo>
                  <a:cubicBezTo>
                    <a:pt x="596" y="364"/>
                    <a:pt x="590" y="369"/>
                    <a:pt x="582" y="371"/>
                  </a:cubicBezTo>
                  <a:lnTo>
                    <a:pt x="569" y="372"/>
                  </a:lnTo>
                  <a:cubicBezTo>
                    <a:pt x="561" y="374"/>
                    <a:pt x="559" y="380"/>
                    <a:pt x="565" y="386"/>
                  </a:cubicBezTo>
                  <a:lnTo>
                    <a:pt x="743" y="562"/>
                  </a:lnTo>
                  <a:cubicBezTo>
                    <a:pt x="749" y="568"/>
                    <a:pt x="760" y="568"/>
                    <a:pt x="766" y="563"/>
                  </a:cubicBezTo>
                  <a:lnTo>
                    <a:pt x="797" y="537"/>
                  </a:lnTo>
                  <a:lnTo>
                    <a:pt x="681" y="139"/>
                  </a:lnTo>
                  <a:cubicBezTo>
                    <a:pt x="681" y="139"/>
                    <a:pt x="442" y="42"/>
                    <a:pt x="35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grpSp>
      <p:grpSp>
        <p:nvGrpSpPr>
          <p:cNvPr id="65" name="Group 64">
            <a:extLst>
              <a:ext uri="{FF2B5EF4-FFF2-40B4-BE49-F238E27FC236}">
                <a16:creationId xmlns:a16="http://schemas.microsoft.com/office/drawing/2014/main" id="{59B49204-BFAC-4B51-9022-09BAE0A05512}"/>
              </a:ext>
            </a:extLst>
          </p:cNvPr>
          <p:cNvGrpSpPr>
            <a:grpSpLocks noChangeAspect="1"/>
          </p:cNvGrpSpPr>
          <p:nvPr/>
        </p:nvGrpSpPr>
        <p:grpSpPr>
          <a:xfrm>
            <a:off x="2481737" y="4767130"/>
            <a:ext cx="304894" cy="365760"/>
            <a:chOff x="3338513" y="2700338"/>
            <a:chExt cx="858838" cy="1030288"/>
          </a:xfrm>
          <a:solidFill>
            <a:schemeClr val="tx1"/>
          </a:solidFill>
        </p:grpSpPr>
        <p:sp>
          <p:nvSpPr>
            <p:cNvPr id="66" name="Freeform 64">
              <a:extLst>
                <a:ext uri="{FF2B5EF4-FFF2-40B4-BE49-F238E27FC236}">
                  <a16:creationId xmlns:a16="http://schemas.microsoft.com/office/drawing/2014/main" id="{07811D72-B246-4829-8243-5240ECBDC230}"/>
                </a:ext>
              </a:extLst>
            </p:cNvPr>
            <p:cNvSpPr>
              <a:spLocks/>
            </p:cNvSpPr>
            <p:nvPr/>
          </p:nvSpPr>
          <p:spPr bwMode="auto">
            <a:xfrm>
              <a:off x="3494088" y="3527426"/>
              <a:ext cx="550863" cy="203200"/>
            </a:xfrm>
            <a:custGeom>
              <a:avLst/>
              <a:gdLst>
                <a:gd name="T0" fmla="*/ 542 w 731"/>
                <a:gd name="T1" fmla="*/ 6 h 271"/>
                <a:gd name="T2" fmla="*/ 477 w 731"/>
                <a:gd name="T3" fmla="*/ 6 h 271"/>
                <a:gd name="T4" fmla="*/ 365 w 731"/>
                <a:gd name="T5" fmla="*/ 97 h 271"/>
                <a:gd name="T6" fmla="*/ 254 w 731"/>
                <a:gd name="T7" fmla="*/ 6 h 271"/>
                <a:gd name="T8" fmla="*/ 189 w 731"/>
                <a:gd name="T9" fmla="*/ 6 h 271"/>
                <a:gd name="T10" fmla="*/ 30 w 731"/>
                <a:gd name="T11" fmla="*/ 153 h 271"/>
                <a:gd name="T12" fmla="*/ 10 w 731"/>
                <a:gd name="T13" fmla="*/ 271 h 271"/>
                <a:gd name="T14" fmla="*/ 720 w 731"/>
                <a:gd name="T15" fmla="*/ 271 h 271"/>
                <a:gd name="T16" fmla="*/ 701 w 731"/>
                <a:gd name="T17" fmla="*/ 153 h 271"/>
                <a:gd name="T18" fmla="*/ 542 w 731"/>
                <a:gd name="T19" fmla="*/ 6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271">
                  <a:moveTo>
                    <a:pt x="542" y="6"/>
                  </a:moveTo>
                  <a:cubicBezTo>
                    <a:pt x="501" y="0"/>
                    <a:pt x="477" y="6"/>
                    <a:pt x="477" y="6"/>
                  </a:cubicBezTo>
                  <a:lnTo>
                    <a:pt x="365" y="97"/>
                  </a:lnTo>
                  <a:lnTo>
                    <a:pt x="254" y="6"/>
                  </a:lnTo>
                  <a:cubicBezTo>
                    <a:pt x="254" y="6"/>
                    <a:pt x="229" y="0"/>
                    <a:pt x="189" y="6"/>
                  </a:cubicBezTo>
                  <a:cubicBezTo>
                    <a:pt x="148" y="12"/>
                    <a:pt x="65" y="37"/>
                    <a:pt x="30" y="153"/>
                  </a:cubicBezTo>
                  <a:cubicBezTo>
                    <a:pt x="0" y="253"/>
                    <a:pt x="10" y="271"/>
                    <a:pt x="10" y="271"/>
                  </a:cubicBezTo>
                  <a:lnTo>
                    <a:pt x="720" y="271"/>
                  </a:lnTo>
                  <a:cubicBezTo>
                    <a:pt x="720" y="271"/>
                    <a:pt x="731" y="253"/>
                    <a:pt x="701" y="153"/>
                  </a:cubicBezTo>
                  <a:cubicBezTo>
                    <a:pt x="666" y="37"/>
                    <a:pt x="583" y="12"/>
                    <a:pt x="54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7" name="Freeform 65">
              <a:extLst>
                <a:ext uri="{FF2B5EF4-FFF2-40B4-BE49-F238E27FC236}">
                  <a16:creationId xmlns:a16="http://schemas.microsoft.com/office/drawing/2014/main" id="{0A4FCDB7-ABB9-447B-9B03-E9A4C9205B77}"/>
                </a:ext>
              </a:extLst>
            </p:cNvPr>
            <p:cNvSpPr>
              <a:spLocks/>
            </p:cNvSpPr>
            <p:nvPr/>
          </p:nvSpPr>
          <p:spPr bwMode="auto">
            <a:xfrm>
              <a:off x="3697288" y="3414713"/>
              <a:ext cx="144463" cy="44450"/>
            </a:xfrm>
            <a:custGeom>
              <a:avLst/>
              <a:gdLst>
                <a:gd name="T0" fmla="*/ 193 w 193"/>
                <a:gd name="T1" fmla="*/ 30 h 60"/>
                <a:gd name="T2" fmla="*/ 164 w 193"/>
                <a:gd name="T3" fmla="*/ 0 h 60"/>
                <a:gd name="T4" fmla="*/ 30 w 193"/>
                <a:gd name="T5" fmla="*/ 0 h 60"/>
                <a:gd name="T6" fmla="*/ 0 w 193"/>
                <a:gd name="T7" fmla="*/ 30 h 60"/>
                <a:gd name="T8" fmla="*/ 30 w 193"/>
                <a:gd name="T9" fmla="*/ 60 h 60"/>
                <a:gd name="T10" fmla="*/ 164 w 193"/>
                <a:gd name="T11" fmla="*/ 60 h 60"/>
                <a:gd name="T12" fmla="*/ 193 w 193"/>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193" h="60">
                  <a:moveTo>
                    <a:pt x="193" y="30"/>
                  </a:moveTo>
                  <a:cubicBezTo>
                    <a:pt x="193" y="13"/>
                    <a:pt x="180" y="0"/>
                    <a:pt x="164" y="0"/>
                  </a:cubicBezTo>
                  <a:lnTo>
                    <a:pt x="30" y="0"/>
                  </a:lnTo>
                  <a:cubicBezTo>
                    <a:pt x="14" y="0"/>
                    <a:pt x="0" y="13"/>
                    <a:pt x="0" y="30"/>
                  </a:cubicBezTo>
                  <a:cubicBezTo>
                    <a:pt x="0" y="46"/>
                    <a:pt x="14" y="60"/>
                    <a:pt x="30" y="60"/>
                  </a:cubicBezTo>
                  <a:lnTo>
                    <a:pt x="164" y="60"/>
                  </a:lnTo>
                  <a:cubicBezTo>
                    <a:pt x="180" y="60"/>
                    <a:pt x="193" y="46"/>
                    <a:pt x="19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8" name="Freeform 66">
              <a:extLst>
                <a:ext uri="{FF2B5EF4-FFF2-40B4-BE49-F238E27FC236}">
                  <a16:creationId xmlns:a16="http://schemas.microsoft.com/office/drawing/2014/main" id="{B567420F-B349-45B2-AE21-935A05B6A930}"/>
                </a:ext>
              </a:extLst>
            </p:cNvPr>
            <p:cNvSpPr>
              <a:spLocks/>
            </p:cNvSpPr>
            <p:nvPr/>
          </p:nvSpPr>
          <p:spPr bwMode="auto">
            <a:xfrm>
              <a:off x="3716338" y="3471863"/>
              <a:ext cx="106363" cy="44450"/>
            </a:xfrm>
            <a:custGeom>
              <a:avLst/>
              <a:gdLst>
                <a:gd name="T0" fmla="*/ 110 w 140"/>
                <a:gd name="T1" fmla="*/ 0 h 60"/>
                <a:gd name="T2" fmla="*/ 30 w 140"/>
                <a:gd name="T3" fmla="*/ 0 h 60"/>
                <a:gd name="T4" fmla="*/ 0 w 140"/>
                <a:gd name="T5" fmla="*/ 30 h 60"/>
                <a:gd name="T6" fmla="*/ 30 w 140"/>
                <a:gd name="T7" fmla="*/ 60 h 60"/>
                <a:gd name="T8" fmla="*/ 110 w 140"/>
                <a:gd name="T9" fmla="*/ 60 h 60"/>
                <a:gd name="T10" fmla="*/ 140 w 140"/>
                <a:gd name="T11" fmla="*/ 30 h 60"/>
                <a:gd name="T12" fmla="*/ 110 w 140"/>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40" h="60">
                  <a:moveTo>
                    <a:pt x="110" y="0"/>
                  </a:moveTo>
                  <a:lnTo>
                    <a:pt x="30" y="0"/>
                  </a:lnTo>
                  <a:cubicBezTo>
                    <a:pt x="13" y="0"/>
                    <a:pt x="0" y="14"/>
                    <a:pt x="0" y="30"/>
                  </a:cubicBezTo>
                  <a:cubicBezTo>
                    <a:pt x="0" y="47"/>
                    <a:pt x="13" y="60"/>
                    <a:pt x="30" y="60"/>
                  </a:cubicBezTo>
                  <a:lnTo>
                    <a:pt x="110" y="60"/>
                  </a:lnTo>
                  <a:cubicBezTo>
                    <a:pt x="127" y="60"/>
                    <a:pt x="140" y="47"/>
                    <a:pt x="140" y="30"/>
                  </a:cubicBezTo>
                  <a:cubicBezTo>
                    <a:pt x="140" y="14"/>
                    <a:pt x="127" y="0"/>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9" name="Freeform 67">
              <a:extLst>
                <a:ext uri="{FF2B5EF4-FFF2-40B4-BE49-F238E27FC236}">
                  <a16:creationId xmlns:a16="http://schemas.microsoft.com/office/drawing/2014/main" id="{E50811B4-F604-49B7-A644-AB41CA625A4F}"/>
                </a:ext>
              </a:extLst>
            </p:cNvPr>
            <p:cNvSpPr>
              <a:spLocks/>
            </p:cNvSpPr>
            <p:nvPr/>
          </p:nvSpPr>
          <p:spPr bwMode="auto">
            <a:xfrm>
              <a:off x="4011613" y="3098801"/>
              <a:ext cx="185738" cy="60325"/>
            </a:xfrm>
            <a:custGeom>
              <a:avLst/>
              <a:gdLst>
                <a:gd name="T0" fmla="*/ 205 w 245"/>
                <a:gd name="T1" fmla="*/ 0 h 82"/>
                <a:gd name="T2" fmla="*/ 41 w 245"/>
                <a:gd name="T3" fmla="*/ 0 h 82"/>
                <a:gd name="T4" fmla="*/ 0 w 245"/>
                <a:gd name="T5" fmla="*/ 41 h 82"/>
                <a:gd name="T6" fmla="*/ 41 w 245"/>
                <a:gd name="T7" fmla="*/ 82 h 82"/>
                <a:gd name="T8" fmla="*/ 205 w 245"/>
                <a:gd name="T9" fmla="*/ 82 h 82"/>
                <a:gd name="T10" fmla="*/ 245 w 245"/>
                <a:gd name="T11" fmla="*/ 41 h 82"/>
                <a:gd name="T12" fmla="*/ 205 w 245"/>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45" h="82">
                  <a:moveTo>
                    <a:pt x="205" y="0"/>
                  </a:moveTo>
                  <a:lnTo>
                    <a:pt x="41" y="0"/>
                  </a:lnTo>
                  <a:cubicBezTo>
                    <a:pt x="18" y="0"/>
                    <a:pt x="0" y="18"/>
                    <a:pt x="0" y="41"/>
                  </a:cubicBezTo>
                  <a:cubicBezTo>
                    <a:pt x="0" y="63"/>
                    <a:pt x="18" y="82"/>
                    <a:pt x="41" y="82"/>
                  </a:cubicBezTo>
                  <a:lnTo>
                    <a:pt x="205" y="82"/>
                  </a:lnTo>
                  <a:cubicBezTo>
                    <a:pt x="227" y="82"/>
                    <a:pt x="245" y="63"/>
                    <a:pt x="245" y="41"/>
                  </a:cubicBezTo>
                  <a:cubicBezTo>
                    <a:pt x="245" y="18"/>
                    <a:pt x="227" y="0"/>
                    <a:pt x="2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0" name="Freeform 68">
              <a:extLst>
                <a:ext uri="{FF2B5EF4-FFF2-40B4-BE49-F238E27FC236}">
                  <a16:creationId xmlns:a16="http://schemas.microsoft.com/office/drawing/2014/main" id="{2F226294-BF46-4699-AB85-D141F6302F0C}"/>
                </a:ext>
              </a:extLst>
            </p:cNvPr>
            <p:cNvSpPr>
              <a:spLocks/>
            </p:cNvSpPr>
            <p:nvPr/>
          </p:nvSpPr>
          <p:spPr bwMode="auto">
            <a:xfrm>
              <a:off x="3338513" y="3098801"/>
              <a:ext cx="185738" cy="60325"/>
            </a:xfrm>
            <a:custGeom>
              <a:avLst/>
              <a:gdLst>
                <a:gd name="T0" fmla="*/ 246 w 246"/>
                <a:gd name="T1" fmla="*/ 41 h 82"/>
                <a:gd name="T2" fmla="*/ 205 w 246"/>
                <a:gd name="T3" fmla="*/ 0 h 82"/>
                <a:gd name="T4" fmla="*/ 41 w 246"/>
                <a:gd name="T5" fmla="*/ 0 h 82"/>
                <a:gd name="T6" fmla="*/ 0 w 246"/>
                <a:gd name="T7" fmla="*/ 41 h 82"/>
                <a:gd name="T8" fmla="*/ 41 w 246"/>
                <a:gd name="T9" fmla="*/ 82 h 82"/>
                <a:gd name="T10" fmla="*/ 205 w 246"/>
                <a:gd name="T11" fmla="*/ 82 h 82"/>
                <a:gd name="T12" fmla="*/ 246 w 246"/>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246" h="82">
                  <a:moveTo>
                    <a:pt x="246" y="41"/>
                  </a:moveTo>
                  <a:cubicBezTo>
                    <a:pt x="246" y="18"/>
                    <a:pt x="228" y="0"/>
                    <a:pt x="205" y="0"/>
                  </a:cubicBezTo>
                  <a:lnTo>
                    <a:pt x="41" y="0"/>
                  </a:lnTo>
                  <a:cubicBezTo>
                    <a:pt x="19" y="0"/>
                    <a:pt x="0" y="18"/>
                    <a:pt x="0" y="41"/>
                  </a:cubicBezTo>
                  <a:cubicBezTo>
                    <a:pt x="0" y="63"/>
                    <a:pt x="19" y="82"/>
                    <a:pt x="41" y="82"/>
                  </a:cubicBezTo>
                  <a:lnTo>
                    <a:pt x="205" y="82"/>
                  </a:lnTo>
                  <a:cubicBezTo>
                    <a:pt x="228" y="82"/>
                    <a:pt x="246" y="63"/>
                    <a:pt x="24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1" name="Freeform 69">
              <a:extLst>
                <a:ext uri="{FF2B5EF4-FFF2-40B4-BE49-F238E27FC236}">
                  <a16:creationId xmlns:a16="http://schemas.microsoft.com/office/drawing/2014/main" id="{69A74029-88E8-42BA-BC4E-9115C3891D3A}"/>
                </a:ext>
              </a:extLst>
            </p:cNvPr>
            <p:cNvSpPr>
              <a:spLocks/>
            </p:cNvSpPr>
            <p:nvPr/>
          </p:nvSpPr>
          <p:spPr bwMode="auto">
            <a:xfrm>
              <a:off x="3929063" y="2814638"/>
              <a:ext cx="153988" cy="150813"/>
            </a:xfrm>
            <a:custGeom>
              <a:avLst/>
              <a:gdLst>
                <a:gd name="T0" fmla="*/ 45 w 205"/>
                <a:gd name="T1" fmla="*/ 202 h 202"/>
                <a:gd name="T2" fmla="*/ 74 w 205"/>
                <a:gd name="T3" fmla="*/ 190 h 202"/>
                <a:gd name="T4" fmla="*/ 189 w 205"/>
                <a:gd name="T5" fmla="*/ 74 h 202"/>
                <a:gd name="T6" fmla="*/ 189 w 205"/>
                <a:gd name="T7" fmla="*/ 16 h 202"/>
                <a:gd name="T8" fmla="*/ 132 w 205"/>
                <a:gd name="T9" fmla="*/ 16 h 202"/>
                <a:gd name="T10" fmla="*/ 16 w 205"/>
                <a:gd name="T11" fmla="*/ 132 h 202"/>
                <a:gd name="T12" fmla="*/ 16 w 205"/>
                <a:gd name="T13" fmla="*/ 190 h 202"/>
                <a:gd name="T14" fmla="*/ 45 w 205"/>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02">
                  <a:moveTo>
                    <a:pt x="45" y="202"/>
                  </a:moveTo>
                  <a:cubicBezTo>
                    <a:pt x="55" y="202"/>
                    <a:pt x="66" y="198"/>
                    <a:pt x="74" y="190"/>
                  </a:cubicBezTo>
                  <a:lnTo>
                    <a:pt x="189" y="74"/>
                  </a:lnTo>
                  <a:cubicBezTo>
                    <a:pt x="205" y="58"/>
                    <a:pt x="205" y="32"/>
                    <a:pt x="189" y="16"/>
                  </a:cubicBezTo>
                  <a:cubicBezTo>
                    <a:pt x="173" y="0"/>
                    <a:pt x="148" y="0"/>
                    <a:pt x="132" y="16"/>
                  </a:cubicBezTo>
                  <a:lnTo>
                    <a:pt x="16" y="132"/>
                  </a:lnTo>
                  <a:cubicBezTo>
                    <a:pt x="0" y="148"/>
                    <a:pt x="0" y="174"/>
                    <a:pt x="16" y="190"/>
                  </a:cubicBezTo>
                  <a:cubicBezTo>
                    <a:pt x="24" y="198"/>
                    <a:pt x="34" y="202"/>
                    <a:pt x="45" y="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2" name="Freeform 70">
              <a:extLst>
                <a:ext uri="{FF2B5EF4-FFF2-40B4-BE49-F238E27FC236}">
                  <a16:creationId xmlns:a16="http://schemas.microsoft.com/office/drawing/2014/main" id="{E904202B-6FCC-422B-93E9-50A5BA85B48F}"/>
                </a:ext>
              </a:extLst>
            </p:cNvPr>
            <p:cNvSpPr>
              <a:spLocks/>
            </p:cNvSpPr>
            <p:nvPr/>
          </p:nvSpPr>
          <p:spPr bwMode="auto">
            <a:xfrm>
              <a:off x="3452813" y="3289301"/>
              <a:ext cx="155575" cy="150813"/>
            </a:xfrm>
            <a:custGeom>
              <a:avLst/>
              <a:gdLst>
                <a:gd name="T0" fmla="*/ 190 w 206"/>
                <a:gd name="T1" fmla="*/ 74 h 201"/>
                <a:gd name="T2" fmla="*/ 190 w 206"/>
                <a:gd name="T3" fmla="*/ 16 h 201"/>
                <a:gd name="T4" fmla="*/ 132 w 206"/>
                <a:gd name="T5" fmla="*/ 16 h 201"/>
                <a:gd name="T6" fmla="*/ 16 w 206"/>
                <a:gd name="T7" fmla="*/ 132 h 201"/>
                <a:gd name="T8" fmla="*/ 16 w 206"/>
                <a:gd name="T9" fmla="*/ 190 h 201"/>
                <a:gd name="T10" fmla="*/ 45 w 206"/>
                <a:gd name="T11" fmla="*/ 201 h 201"/>
                <a:gd name="T12" fmla="*/ 74 w 206"/>
                <a:gd name="T13" fmla="*/ 190 h 201"/>
                <a:gd name="T14" fmla="*/ 190 w 206"/>
                <a:gd name="T15" fmla="*/ 74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01">
                  <a:moveTo>
                    <a:pt x="190" y="74"/>
                  </a:moveTo>
                  <a:cubicBezTo>
                    <a:pt x="206" y="58"/>
                    <a:pt x="206" y="32"/>
                    <a:pt x="190" y="16"/>
                  </a:cubicBezTo>
                  <a:cubicBezTo>
                    <a:pt x="174" y="0"/>
                    <a:pt x="148" y="0"/>
                    <a:pt x="132" y="16"/>
                  </a:cubicBezTo>
                  <a:lnTo>
                    <a:pt x="16" y="132"/>
                  </a:lnTo>
                  <a:cubicBezTo>
                    <a:pt x="0" y="148"/>
                    <a:pt x="0" y="174"/>
                    <a:pt x="16" y="190"/>
                  </a:cubicBezTo>
                  <a:cubicBezTo>
                    <a:pt x="24" y="197"/>
                    <a:pt x="34" y="201"/>
                    <a:pt x="45" y="201"/>
                  </a:cubicBezTo>
                  <a:cubicBezTo>
                    <a:pt x="55" y="201"/>
                    <a:pt x="66" y="197"/>
                    <a:pt x="74" y="190"/>
                  </a:cubicBezTo>
                  <a:lnTo>
                    <a:pt x="19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3" name="Freeform 71">
              <a:extLst>
                <a:ext uri="{FF2B5EF4-FFF2-40B4-BE49-F238E27FC236}">
                  <a16:creationId xmlns:a16="http://schemas.microsoft.com/office/drawing/2014/main" id="{1C4AB9B8-3EF7-4538-8E94-7E2F7D602600}"/>
                </a:ext>
              </a:extLst>
            </p:cNvPr>
            <p:cNvSpPr>
              <a:spLocks/>
            </p:cNvSpPr>
            <p:nvPr/>
          </p:nvSpPr>
          <p:spPr bwMode="auto">
            <a:xfrm>
              <a:off x="3736975" y="2700338"/>
              <a:ext cx="61913" cy="185738"/>
            </a:xfrm>
            <a:custGeom>
              <a:avLst/>
              <a:gdLst>
                <a:gd name="T0" fmla="*/ 41 w 81"/>
                <a:gd name="T1" fmla="*/ 246 h 246"/>
                <a:gd name="T2" fmla="*/ 81 w 81"/>
                <a:gd name="T3" fmla="*/ 205 h 246"/>
                <a:gd name="T4" fmla="*/ 81 w 81"/>
                <a:gd name="T5" fmla="*/ 41 h 246"/>
                <a:gd name="T6" fmla="*/ 41 w 81"/>
                <a:gd name="T7" fmla="*/ 0 h 246"/>
                <a:gd name="T8" fmla="*/ 0 w 81"/>
                <a:gd name="T9" fmla="*/ 41 h 246"/>
                <a:gd name="T10" fmla="*/ 0 w 81"/>
                <a:gd name="T11" fmla="*/ 205 h 246"/>
                <a:gd name="T12" fmla="*/ 41 w 8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81" h="246">
                  <a:moveTo>
                    <a:pt x="41" y="246"/>
                  </a:moveTo>
                  <a:cubicBezTo>
                    <a:pt x="63" y="246"/>
                    <a:pt x="81" y="228"/>
                    <a:pt x="81" y="205"/>
                  </a:cubicBezTo>
                  <a:lnTo>
                    <a:pt x="81" y="41"/>
                  </a:lnTo>
                  <a:cubicBezTo>
                    <a:pt x="81" y="19"/>
                    <a:pt x="63" y="0"/>
                    <a:pt x="41" y="0"/>
                  </a:cubicBezTo>
                  <a:cubicBezTo>
                    <a:pt x="18" y="0"/>
                    <a:pt x="0" y="19"/>
                    <a:pt x="0" y="41"/>
                  </a:cubicBezTo>
                  <a:lnTo>
                    <a:pt x="0" y="205"/>
                  </a:lnTo>
                  <a:cubicBezTo>
                    <a:pt x="0" y="228"/>
                    <a:pt x="18" y="246"/>
                    <a:pt x="4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4" name="Freeform 72">
              <a:extLst>
                <a:ext uri="{FF2B5EF4-FFF2-40B4-BE49-F238E27FC236}">
                  <a16:creationId xmlns:a16="http://schemas.microsoft.com/office/drawing/2014/main" id="{138D61BE-13EA-464D-8A88-1D03C8D092D1}"/>
                </a:ext>
              </a:extLst>
            </p:cNvPr>
            <p:cNvSpPr>
              <a:spLocks/>
            </p:cNvSpPr>
            <p:nvPr/>
          </p:nvSpPr>
          <p:spPr bwMode="auto">
            <a:xfrm>
              <a:off x="3452813" y="2814638"/>
              <a:ext cx="153988" cy="150813"/>
            </a:xfrm>
            <a:custGeom>
              <a:avLst/>
              <a:gdLst>
                <a:gd name="T0" fmla="*/ 132 w 205"/>
                <a:gd name="T1" fmla="*/ 190 h 202"/>
                <a:gd name="T2" fmla="*/ 161 w 205"/>
                <a:gd name="T3" fmla="*/ 202 h 202"/>
                <a:gd name="T4" fmla="*/ 190 w 205"/>
                <a:gd name="T5" fmla="*/ 190 h 202"/>
                <a:gd name="T6" fmla="*/ 190 w 205"/>
                <a:gd name="T7" fmla="*/ 132 h 202"/>
                <a:gd name="T8" fmla="*/ 74 w 205"/>
                <a:gd name="T9" fmla="*/ 16 h 202"/>
                <a:gd name="T10" fmla="*/ 16 w 205"/>
                <a:gd name="T11" fmla="*/ 16 h 202"/>
                <a:gd name="T12" fmla="*/ 16 w 205"/>
                <a:gd name="T13" fmla="*/ 74 h 202"/>
                <a:gd name="T14" fmla="*/ 132 w 205"/>
                <a:gd name="T15" fmla="*/ 19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02">
                  <a:moveTo>
                    <a:pt x="132" y="190"/>
                  </a:moveTo>
                  <a:cubicBezTo>
                    <a:pt x="140" y="198"/>
                    <a:pt x="150" y="202"/>
                    <a:pt x="161" y="202"/>
                  </a:cubicBezTo>
                  <a:cubicBezTo>
                    <a:pt x="171" y="202"/>
                    <a:pt x="182" y="198"/>
                    <a:pt x="190" y="190"/>
                  </a:cubicBezTo>
                  <a:cubicBezTo>
                    <a:pt x="205" y="174"/>
                    <a:pt x="205" y="148"/>
                    <a:pt x="190" y="132"/>
                  </a:cubicBezTo>
                  <a:lnTo>
                    <a:pt x="74" y="16"/>
                  </a:lnTo>
                  <a:cubicBezTo>
                    <a:pt x="58" y="0"/>
                    <a:pt x="32" y="0"/>
                    <a:pt x="16" y="16"/>
                  </a:cubicBezTo>
                  <a:cubicBezTo>
                    <a:pt x="0" y="32"/>
                    <a:pt x="0" y="58"/>
                    <a:pt x="16" y="74"/>
                  </a:cubicBezTo>
                  <a:lnTo>
                    <a:pt x="132"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5" name="Freeform 73">
              <a:extLst>
                <a:ext uri="{FF2B5EF4-FFF2-40B4-BE49-F238E27FC236}">
                  <a16:creationId xmlns:a16="http://schemas.microsoft.com/office/drawing/2014/main" id="{CC363BF7-5919-4FC7-A582-DD188B3D855F}"/>
                </a:ext>
              </a:extLst>
            </p:cNvPr>
            <p:cNvSpPr>
              <a:spLocks/>
            </p:cNvSpPr>
            <p:nvPr/>
          </p:nvSpPr>
          <p:spPr bwMode="auto">
            <a:xfrm>
              <a:off x="3929063" y="3289301"/>
              <a:ext cx="153988" cy="150813"/>
            </a:xfrm>
            <a:custGeom>
              <a:avLst/>
              <a:gdLst>
                <a:gd name="T0" fmla="*/ 74 w 205"/>
                <a:gd name="T1" fmla="*/ 16 h 202"/>
                <a:gd name="T2" fmla="*/ 16 w 205"/>
                <a:gd name="T3" fmla="*/ 16 h 202"/>
                <a:gd name="T4" fmla="*/ 16 w 205"/>
                <a:gd name="T5" fmla="*/ 74 h 202"/>
                <a:gd name="T6" fmla="*/ 132 w 205"/>
                <a:gd name="T7" fmla="*/ 190 h 202"/>
                <a:gd name="T8" fmla="*/ 161 w 205"/>
                <a:gd name="T9" fmla="*/ 202 h 202"/>
                <a:gd name="T10" fmla="*/ 189 w 205"/>
                <a:gd name="T11" fmla="*/ 190 h 202"/>
                <a:gd name="T12" fmla="*/ 189 w 205"/>
                <a:gd name="T13" fmla="*/ 132 h 202"/>
                <a:gd name="T14" fmla="*/ 74 w 205"/>
                <a:gd name="T15" fmla="*/ 16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02">
                  <a:moveTo>
                    <a:pt x="74" y="16"/>
                  </a:moveTo>
                  <a:cubicBezTo>
                    <a:pt x="58" y="0"/>
                    <a:pt x="32" y="0"/>
                    <a:pt x="16" y="16"/>
                  </a:cubicBezTo>
                  <a:cubicBezTo>
                    <a:pt x="0" y="32"/>
                    <a:pt x="0" y="58"/>
                    <a:pt x="16" y="74"/>
                  </a:cubicBezTo>
                  <a:lnTo>
                    <a:pt x="132" y="190"/>
                  </a:lnTo>
                  <a:cubicBezTo>
                    <a:pt x="140" y="198"/>
                    <a:pt x="150" y="202"/>
                    <a:pt x="161" y="202"/>
                  </a:cubicBezTo>
                  <a:cubicBezTo>
                    <a:pt x="171" y="202"/>
                    <a:pt x="181" y="198"/>
                    <a:pt x="189" y="190"/>
                  </a:cubicBezTo>
                  <a:cubicBezTo>
                    <a:pt x="205" y="174"/>
                    <a:pt x="205" y="148"/>
                    <a:pt x="189" y="132"/>
                  </a:cubicBezTo>
                  <a:lnTo>
                    <a:pt x="74"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6" name="Freeform 74">
              <a:extLst>
                <a:ext uri="{FF2B5EF4-FFF2-40B4-BE49-F238E27FC236}">
                  <a16:creationId xmlns:a16="http://schemas.microsoft.com/office/drawing/2014/main" id="{B406E1B7-240B-4740-8A91-F8EB75222B00}"/>
                </a:ext>
              </a:extLst>
            </p:cNvPr>
            <p:cNvSpPr>
              <a:spLocks noEditPoints="1"/>
            </p:cNvSpPr>
            <p:nvPr/>
          </p:nvSpPr>
          <p:spPr bwMode="auto">
            <a:xfrm>
              <a:off x="3525838" y="2933701"/>
              <a:ext cx="484188" cy="461963"/>
            </a:xfrm>
            <a:custGeom>
              <a:avLst/>
              <a:gdLst>
                <a:gd name="T0" fmla="*/ 152 w 643"/>
                <a:gd name="T1" fmla="*/ 163 h 616"/>
                <a:gd name="T2" fmla="*/ 319 w 643"/>
                <a:gd name="T3" fmla="*/ 75 h 616"/>
                <a:gd name="T4" fmla="*/ 324 w 643"/>
                <a:gd name="T5" fmla="*/ 75 h 616"/>
                <a:gd name="T6" fmla="*/ 491 w 643"/>
                <a:gd name="T7" fmla="*/ 163 h 616"/>
                <a:gd name="T8" fmla="*/ 455 w 643"/>
                <a:gd name="T9" fmla="*/ 377 h 616"/>
                <a:gd name="T10" fmla="*/ 409 w 643"/>
                <a:gd name="T11" fmla="*/ 476 h 616"/>
                <a:gd name="T12" fmla="*/ 404 w 643"/>
                <a:gd name="T13" fmla="*/ 498 h 616"/>
                <a:gd name="T14" fmla="*/ 395 w 643"/>
                <a:gd name="T15" fmla="*/ 541 h 616"/>
                <a:gd name="T16" fmla="*/ 285 w 643"/>
                <a:gd name="T17" fmla="*/ 541 h 616"/>
                <a:gd name="T18" fmla="*/ 249 w 643"/>
                <a:gd name="T19" fmla="*/ 541 h 616"/>
                <a:gd name="T20" fmla="*/ 239 w 643"/>
                <a:gd name="T21" fmla="*/ 498 h 616"/>
                <a:gd name="T22" fmla="*/ 235 w 643"/>
                <a:gd name="T23" fmla="*/ 476 h 616"/>
                <a:gd name="T24" fmla="*/ 188 w 643"/>
                <a:gd name="T25" fmla="*/ 377 h 616"/>
                <a:gd name="T26" fmla="*/ 152 w 643"/>
                <a:gd name="T27" fmla="*/ 163 h 616"/>
                <a:gd name="T28" fmla="*/ 162 w 643"/>
                <a:gd name="T29" fmla="*/ 491 h 616"/>
                <a:gd name="T30" fmla="*/ 240 w 643"/>
                <a:gd name="T31" fmla="*/ 616 h 616"/>
                <a:gd name="T32" fmla="*/ 285 w 643"/>
                <a:gd name="T33" fmla="*/ 616 h 616"/>
                <a:gd name="T34" fmla="*/ 356 w 643"/>
                <a:gd name="T35" fmla="*/ 616 h 616"/>
                <a:gd name="T36" fmla="*/ 404 w 643"/>
                <a:gd name="T37" fmla="*/ 616 h 616"/>
                <a:gd name="T38" fmla="*/ 482 w 643"/>
                <a:gd name="T39" fmla="*/ 491 h 616"/>
                <a:gd name="T40" fmla="*/ 559 w 643"/>
                <a:gd name="T41" fmla="*/ 131 h 616"/>
                <a:gd name="T42" fmla="*/ 324 w 643"/>
                <a:gd name="T43" fmla="*/ 0 h 616"/>
                <a:gd name="T44" fmla="*/ 322 w 643"/>
                <a:gd name="T45" fmla="*/ 0 h 616"/>
                <a:gd name="T46" fmla="*/ 319 w 643"/>
                <a:gd name="T47" fmla="*/ 0 h 616"/>
                <a:gd name="T48" fmla="*/ 85 w 643"/>
                <a:gd name="T49" fmla="*/ 131 h 616"/>
                <a:gd name="T50" fmla="*/ 162 w 643"/>
                <a:gd name="T51" fmla="*/ 491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3" h="616">
                  <a:moveTo>
                    <a:pt x="152" y="163"/>
                  </a:moveTo>
                  <a:cubicBezTo>
                    <a:pt x="184" y="98"/>
                    <a:pt x="259" y="75"/>
                    <a:pt x="319" y="75"/>
                  </a:cubicBezTo>
                  <a:lnTo>
                    <a:pt x="324" y="75"/>
                  </a:lnTo>
                  <a:cubicBezTo>
                    <a:pt x="384" y="75"/>
                    <a:pt x="460" y="98"/>
                    <a:pt x="491" y="163"/>
                  </a:cubicBezTo>
                  <a:cubicBezTo>
                    <a:pt x="531" y="245"/>
                    <a:pt x="503" y="301"/>
                    <a:pt x="455" y="377"/>
                  </a:cubicBezTo>
                  <a:cubicBezTo>
                    <a:pt x="435" y="409"/>
                    <a:pt x="416" y="441"/>
                    <a:pt x="409" y="476"/>
                  </a:cubicBezTo>
                  <a:cubicBezTo>
                    <a:pt x="407" y="483"/>
                    <a:pt x="406" y="491"/>
                    <a:pt x="404" y="498"/>
                  </a:cubicBezTo>
                  <a:cubicBezTo>
                    <a:pt x="402" y="511"/>
                    <a:pt x="398" y="530"/>
                    <a:pt x="395" y="541"/>
                  </a:cubicBezTo>
                  <a:lnTo>
                    <a:pt x="285" y="541"/>
                  </a:lnTo>
                  <a:lnTo>
                    <a:pt x="249" y="541"/>
                  </a:lnTo>
                  <a:cubicBezTo>
                    <a:pt x="246" y="529"/>
                    <a:pt x="242" y="511"/>
                    <a:pt x="239" y="498"/>
                  </a:cubicBezTo>
                  <a:cubicBezTo>
                    <a:pt x="238" y="491"/>
                    <a:pt x="237" y="483"/>
                    <a:pt x="235" y="476"/>
                  </a:cubicBezTo>
                  <a:cubicBezTo>
                    <a:pt x="228" y="441"/>
                    <a:pt x="209" y="409"/>
                    <a:pt x="188" y="377"/>
                  </a:cubicBezTo>
                  <a:cubicBezTo>
                    <a:pt x="141" y="301"/>
                    <a:pt x="113" y="245"/>
                    <a:pt x="152" y="163"/>
                  </a:cubicBezTo>
                  <a:close/>
                  <a:moveTo>
                    <a:pt x="162" y="491"/>
                  </a:moveTo>
                  <a:cubicBezTo>
                    <a:pt x="175" y="557"/>
                    <a:pt x="179" y="616"/>
                    <a:pt x="240" y="616"/>
                  </a:cubicBezTo>
                  <a:lnTo>
                    <a:pt x="285" y="616"/>
                  </a:lnTo>
                  <a:lnTo>
                    <a:pt x="356" y="616"/>
                  </a:lnTo>
                  <a:lnTo>
                    <a:pt x="404" y="616"/>
                  </a:lnTo>
                  <a:cubicBezTo>
                    <a:pt x="465" y="616"/>
                    <a:pt x="468" y="557"/>
                    <a:pt x="482" y="491"/>
                  </a:cubicBezTo>
                  <a:cubicBezTo>
                    <a:pt x="498" y="415"/>
                    <a:pt x="643" y="306"/>
                    <a:pt x="559" y="131"/>
                  </a:cubicBezTo>
                  <a:cubicBezTo>
                    <a:pt x="517" y="44"/>
                    <a:pt x="421" y="0"/>
                    <a:pt x="324" y="0"/>
                  </a:cubicBezTo>
                  <a:cubicBezTo>
                    <a:pt x="323" y="0"/>
                    <a:pt x="323" y="0"/>
                    <a:pt x="322" y="0"/>
                  </a:cubicBezTo>
                  <a:cubicBezTo>
                    <a:pt x="321" y="0"/>
                    <a:pt x="320" y="0"/>
                    <a:pt x="319" y="0"/>
                  </a:cubicBezTo>
                  <a:cubicBezTo>
                    <a:pt x="223" y="0"/>
                    <a:pt x="127" y="44"/>
                    <a:pt x="85" y="131"/>
                  </a:cubicBezTo>
                  <a:cubicBezTo>
                    <a:pt x="0" y="306"/>
                    <a:pt x="146" y="415"/>
                    <a:pt x="162" y="4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grpSp>
      <p:sp>
        <p:nvSpPr>
          <p:cNvPr id="77" name="Freeform 9">
            <a:extLst>
              <a:ext uri="{FF2B5EF4-FFF2-40B4-BE49-F238E27FC236}">
                <a16:creationId xmlns:a16="http://schemas.microsoft.com/office/drawing/2014/main" id="{B44FFDFC-4B5F-4D31-815B-6EAC7024C9D9}"/>
              </a:ext>
            </a:extLst>
          </p:cNvPr>
          <p:cNvSpPr>
            <a:spLocks noChangeAspect="1" noEditPoints="1"/>
          </p:cNvSpPr>
          <p:nvPr/>
        </p:nvSpPr>
        <p:spPr bwMode="auto">
          <a:xfrm>
            <a:off x="2732528" y="3543461"/>
            <a:ext cx="467892" cy="490484"/>
          </a:xfrm>
          <a:custGeom>
            <a:avLst/>
            <a:gdLst>
              <a:gd name="T0" fmla="*/ 550 w 827"/>
              <a:gd name="T1" fmla="*/ 641 h 785"/>
              <a:gd name="T2" fmla="*/ 490 w 827"/>
              <a:gd name="T3" fmla="*/ 624 h 785"/>
              <a:gd name="T4" fmla="*/ 613 w 827"/>
              <a:gd name="T5" fmla="*/ 611 h 785"/>
              <a:gd name="T6" fmla="*/ 583 w 827"/>
              <a:gd name="T7" fmla="*/ 634 h 785"/>
              <a:gd name="T8" fmla="*/ 579 w 827"/>
              <a:gd name="T9" fmla="*/ 636 h 785"/>
              <a:gd name="T10" fmla="*/ 589 w 827"/>
              <a:gd name="T11" fmla="*/ 670 h 785"/>
              <a:gd name="T12" fmla="*/ 613 w 827"/>
              <a:gd name="T13" fmla="*/ 657 h 785"/>
              <a:gd name="T14" fmla="*/ 649 w 827"/>
              <a:gd name="T15" fmla="*/ 619 h 785"/>
              <a:gd name="T16" fmla="*/ 664 w 827"/>
              <a:gd name="T17" fmla="*/ 578 h 785"/>
              <a:gd name="T18" fmla="*/ 652 w 827"/>
              <a:gd name="T19" fmla="*/ 500 h 785"/>
              <a:gd name="T20" fmla="*/ 630 w 827"/>
              <a:gd name="T21" fmla="*/ 564 h 785"/>
              <a:gd name="T22" fmla="*/ 213 w 827"/>
              <a:gd name="T23" fmla="*/ 602 h 785"/>
              <a:gd name="T24" fmla="*/ 210 w 827"/>
              <a:gd name="T25" fmla="*/ 648 h 785"/>
              <a:gd name="T26" fmla="*/ 253 w 827"/>
              <a:gd name="T27" fmla="*/ 624 h 785"/>
              <a:gd name="T28" fmla="*/ 827 w 827"/>
              <a:gd name="T29" fmla="*/ 740 h 785"/>
              <a:gd name="T30" fmla="*/ 716 w 827"/>
              <a:gd name="T31" fmla="*/ 394 h 785"/>
              <a:gd name="T32" fmla="*/ 415 w 827"/>
              <a:gd name="T33" fmla="*/ 383 h 785"/>
              <a:gd name="T34" fmla="*/ 635 w 827"/>
              <a:gd name="T35" fmla="*/ 466 h 785"/>
              <a:gd name="T36" fmla="*/ 188 w 827"/>
              <a:gd name="T37" fmla="*/ 717 h 785"/>
              <a:gd name="T38" fmla="*/ 157 w 827"/>
              <a:gd name="T39" fmla="*/ 681 h 785"/>
              <a:gd name="T40" fmla="*/ 149 w 827"/>
              <a:gd name="T41" fmla="*/ 438 h 785"/>
              <a:gd name="T42" fmla="*/ 121 w 827"/>
              <a:gd name="T43" fmla="*/ 387 h 785"/>
              <a:gd name="T44" fmla="*/ 95 w 827"/>
              <a:gd name="T45" fmla="*/ 417 h 785"/>
              <a:gd name="T46" fmla="*/ 4 w 827"/>
              <a:gd name="T47" fmla="*/ 762 h 785"/>
              <a:gd name="T48" fmla="*/ 38 w 827"/>
              <a:gd name="T49" fmla="*/ 784 h 785"/>
              <a:gd name="T50" fmla="*/ 809 w 827"/>
              <a:gd name="T51" fmla="*/ 776 h 785"/>
              <a:gd name="T52" fmla="*/ 827 w 827"/>
              <a:gd name="T53" fmla="*/ 745 h 785"/>
              <a:gd name="T54" fmla="*/ 256 w 827"/>
              <a:gd name="T55" fmla="*/ 180 h 785"/>
              <a:gd name="T56" fmla="*/ 295 w 827"/>
              <a:gd name="T57" fmla="*/ 231 h 785"/>
              <a:gd name="T58" fmla="*/ 361 w 827"/>
              <a:gd name="T59" fmla="*/ 240 h 785"/>
              <a:gd name="T60" fmla="*/ 412 w 827"/>
              <a:gd name="T61" fmla="*/ 200 h 785"/>
              <a:gd name="T62" fmla="*/ 421 w 827"/>
              <a:gd name="T63" fmla="*/ 134 h 785"/>
              <a:gd name="T64" fmla="*/ 381 w 827"/>
              <a:gd name="T65" fmla="*/ 83 h 785"/>
              <a:gd name="T66" fmla="*/ 315 w 827"/>
              <a:gd name="T67" fmla="*/ 74 h 785"/>
              <a:gd name="T68" fmla="*/ 264 w 827"/>
              <a:gd name="T69" fmla="*/ 114 h 785"/>
              <a:gd name="T70" fmla="*/ 181 w 827"/>
              <a:gd name="T71" fmla="*/ 170 h 785"/>
              <a:gd name="T72" fmla="*/ 190 w 827"/>
              <a:gd name="T73" fmla="*/ 113 h 785"/>
              <a:gd name="T74" fmla="*/ 231 w 827"/>
              <a:gd name="T75" fmla="*/ 49 h 785"/>
              <a:gd name="T76" fmla="*/ 298 w 827"/>
              <a:gd name="T77" fmla="*/ 7 h 785"/>
              <a:gd name="T78" fmla="*/ 378 w 827"/>
              <a:gd name="T79" fmla="*/ 7 h 785"/>
              <a:gd name="T80" fmla="*/ 445 w 827"/>
              <a:gd name="T81" fmla="*/ 49 h 785"/>
              <a:gd name="T82" fmla="*/ 487 w 827"/>
              <a:gd name="T83" fmla="*/ 113 h 785"/>
              <a:gd name="T84" fmla="*/ 495 w 827"/>
              <a:gd name="T85" fmla="*/ 182 h 785"/>
              <a:gd name="T86" fmla="*/ 480 w 827"/>
              <a:gd name="T87" fmla="*/ 232 h 785"/>
              <a:gd name="T88" fmla="*/ 451 w 827"/>
              <a:gd name="T89" fmla="*/ 267 h 785"/>
              <a:gd name="T90" fmla="*/ 376 w 827"/>
              <a:gd name="T91" fmla="*/ 395 h 785"/>
              <a:gd name="T92" fmla="*/ 333 w 827"/>
              <a:gd name="T93" fmla="*/ 491 h 785"/>
              <a:gd name="T94" fmla="*/ 301 w 827"/>
              <a:gd name="T95" fmla="*/ 398 h 785"/>
              <a:gd name="T96" fmla="*/ 250 w 827"/>
              <a:gd name="T97" fmla="*/ 298 h 785"/>
              <a:gd name="T98" fmla="*/ 204 w 827"/>
              <a:gd name="T99" fmla="*/ 244 h 785"/>
              <a:gd name="T100" fmla="*/ 185 w 827"/>
              <a:gd name="T101" fmla="*/ 202 h 785"/>
              <a:gd name="T102" fmla="*/ 334 w 827"/>
              <a:gd name="T103" fmla="*/ 585 h 785"/>
              <a:gd name="T104" fmla="*/ 286 w 827"/>
              <a:gd name="T105" fmla="*/ 619 h 785"/>
              <a:gd name="T106" fmla="*/ 349 w 827"/>
              <a:gd name="T107" fmla="*/ 622 h 785"/>
              <a:gd name="T108" fmla="*/ 382 w 827"/>
              <a:gd name="T109" fmla="*/ 628 h 785"/>
              <a:gd name="T110" fmla="*/ 435 w 827"/>
              <a:gd name="T111" fmla="*/ 604 h 785"/>
              <a:gd name="T112" fmla="*/ 444 w 827"/>
              <a:gd name="T113" fmla="*/ 644 h 785"/>
              <a:gd name="T114" fmla="*/ 385 w 827"/>
              <a:gd name="T115" fmla="*/ 629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7" h="785">
                <a:moveTo>
                  <a:pt x="513" y="670"/>
                </a:moveTo>
                <a:lnTo>
                  <a:pt x="513" y="670"/>
                </a:lnTo>
                <a:lnTo>
                  <a:pt x="525" y="673"/>
                </a:lnTo>
                <a:lnTo>
                  <a:pt x="537" y="675"/>
                </a:lnTo>
                <a:lnTo>
                  <a:pt x="549" y="677"/>
                </a:lnTo>
                <a:lnTo>
                  <a:pt x="550" y="641"/>
                </a:lnTo>
                <a:lnTo>
                  <a:pt x="540" y="640"/>
                </a:lnTo>
                <a:lnTo>
                  <a:pt x="530" y="638"/>
                </a:lnTo>
                <a:lnTo>
                  <a:pt x="519" y="635"/>
                </a:lnTo>
                <a:lnTo>
                  <a:pt x="509" y="632"/>
                </a:lnTo>
                <a:lnTo>
                  <a:pt x="499" y="628"/>
                </a:lnTo>
                <a:lnTo>
                  <a:pt x="490" y="624"/>
                </a:lnTo>
                <a:lnTo>
                  <a:pt x="478" y="657"/>
                </a:lnTo>
                <a:lnTo>
                  <a:pt x="489" y="661"/>
                </a:lnTo>
                <a:lnTo>
                  <a:pt x="501" y="666"/>
                </a:lnTo>
                <a:lnTo>
                  <a:pt x="513" y="670"/>
                </a:lnTo>
                <a:lnTo>
                  <a:pt x="513" y="670"/>
                </a:lnTo>
                <a:close/>
                <a:moveTo>
                  <a:pt x="613" y="611"/>
                </a:moveTo>
                <a:lnTo>
                  <a:pt x="613" y="611"/>
                </a:lnTo>
                <a:lnTo>
                  <a:pt x="606" y="618"/>
                </a:lnTo>
                <a:lnTo>
                  <a:pt x="599" y="624"/>
                </a:lnTo>
                <a:lnTo>
                  <a:pt x="591" y="629"/>
                </a:lnTo>
                <a:lnTo>
                  <a:pt x="583" y="634"/>
                </a:lnTo>
                <a:lnTo>
                  <a:pt x="583" y="634"/>
                </a:lnTo>
                <a:lnTo>
                  <a:pt x="582" y="635"/>
                </a:lnTo>
                <a:lnTo>
                  <a:pt x="582" y="635"/>
                </a:lnTo>
                <a:lnTo>
                  <a:pt x="581" y="635"/>
                </a:lnTo>
                <a:lnTo>
                  <a:pt x="581" y="635"/>
                </a:lnTo>
                <a:lnTo>
                  <a:pt x="580" y="636"/>
                </a:lnTo>
                <a:lnTo>
                  <a:pt x="579" y="636"/>
                </a:lnTo>
                <a:lnTo>
                  <a:pt x="579" y="636"/>
                </a:lnTo>
                <a:lnTo>
                  <a:pt x="578" y="636"/>
                </a:lnTo>
                <a:lnTo>
                  <a:pt x="578" y="636"/>
                </a:lnTo>
                <a:lnTo>
                  <a:pt x="577" y="636"/>
                </a:lnTo>
                <a:lnTo>
                  <a:pt x="577" y="637"/>
                </a:lnTo>
                <a:lnTo>
                  <a:pt x="589" y="670"/>
                </a:lnTo>
                <a:lnTo>
                  <a:pt x="589" y="670"/>
                </a:lnTo>
                <a:lnTo>
                  <a:pt x="590" y="669"/>
                </a:lnTo>
                <a:lnTo>
                  <a:pt x="592" y="669"/>
                </a:lnTo>
                <a:lnTo>
                  <a:pt x="592" y="669"/>
                </a:lnTo>
                <a:lnTo>
                  <a:pt x="603" y="663"/>
                </a:lnTo>
                <a:lnTo>
                  <a:pt x="613" y="657"/>
                </a:lnTo>
                <a:lnTo>
                  <a:pt x="623" y="649"/>
                </a:lnTo>
                <a:lnTo>
                  <a:pt x="632" y="641"/>
                </a:lnTo>
                <a:lnTo>
                  <a:pt x="640" y="633"/>
                </a:lnTo>
                <a:lnTo>
                  <a:pt x="647" y="624"/>
                </a:lnTo>
                <a:lnTo>
                  <a:pt x="648" y="621"/>
                </a:lnTo>
                <a:lnTo>
                  <a:pt x="649" y="619"/>
                </a:lnTo>
                <a:lnTo>
                  <a:pt x="650" y="618"/>
                </a:lnTo>
                <a:lnTo>
                  <a:pt x="618" y="603"/>
                </a:lnTo>
                <a:lnTo>
                  <a:pt x="613" y="611"/>
                </a:lnTo>
                <a:lnTo>
                  <a:pt x="613" y="611"/>
                </a:lnTo>
                <a:close/>
                <a:moveTo>
                  <a:pt x="664" y="578"/>
                </a:moveTo>
                <a:lnTo>
                  <a:pt x="664" y="578"/>
                </a:lnTo>
                <a:lnTo>
                  <a:pt x="665" y="565"/>
                </a:lnTo>
                <a:lnTo>
                  <a:pt x="665" y="552"/>
                </a:lnTo>
                <a:lnTo>
                  <a:pt x="663" y="538"/>
                </a:lnTo>
                <a:lnTo>
                  <a:pt x="660" y="525"/>
                </a:lnTo>
                <a:lnTo>
                  <a:pt x="656" y="513"/>
                </a:lnTo>
                <a:lnTo>
                  <a:pt x="652" y="500"/>
                </a:lnTo>
                <a:lnTo>
                  <a:pt x="620" y="514"/>
                </a:lnTo>
                <a:lnTo>
                  <a:pt x="623" y="523"/>
                </a:lnTo>
                <a:lnTo>
                  <a:pt x="626" y="533"/>
                </a:lnTo>
                <a:lnTo>
                  <a:pt x="629" y="543"/>
                </a:lnTo>
                <a:lnTo>
                  <a:pt x="630" y="553"/>
                </a:lnTo>
                <a:lnTo>
                  <a:pt x="630" y="564"/>
                </a:lnTo>
                <a:lnTo>
                  <a:pt x="630" y="574"/>
                </a:lnTo>
                <a:lnTo>
                  <a:pt x="664" y="578"/>
                </a:lnTo>
                <a:lnTo>
                  <a:pt x="664" y="578"/>
                </a:lnTo>
                <a:close/>
                <a:moveTo>
                  <a:pt x="223" y="597"/>
                </a:moveTo>
                <a:lnTo>
                  <a:pt x="223" y="597"/>
                </a:lnTo>
                <a:lnTo>
                  <a:pt x="213" y="602"/>
                </a:lnTo>
                <a:lnTo>
                  <a:pt x="203" y="608"/>
                </a:lnTo>
                <a:lnTo>
                  <a:pt x="194" y="615"/>
                </a:lnTo>
                <a:lnTo>
                  <a:pt x="186" y="623"/>
                </a:lnTo>
                <a:lnTo>
                  <a:pt x="178" y="632"/>
                </a:lnTo>
                <a:lnTo>
                  <a:pt x="205" y="654"/>
                </a:lnTo>
                <a:lnTo>
                  <a:pt x="210" y="648"/>
                </a:lnTo>
                <a:lnTo>
                  <a:pt x="217" y="642"/>
                </a:lnTo>
                <a:lnTo>
                  <a:pt x="223" y="637"/>
                </a:lnTo>
                <a:lnTo>
                  <a:pt x="230" y="633"/>
                </a:lnTo>
                <a:lnTo>
                  <a:pt x="238" y="630"/>
                </a:lnTo>
                <a:lnTo>
                  <a:pt x="245" y="627"/>
                </a:lnTo>
                <a:lnTo>
                  <a:pt x="253" y="624"/>
                </a:lnTo>
                <a:lnTo>
                  <a:pt x="245" y="590"/>
                </a:lnTo>
                <a:lnTo>
                  <a:pt x="234" y="593"/>
                </a:lnTo>
                <a:lnTo>
                  <a:pt x="223" y="597"/>
                </a:lnTo>
                <a:lnTo>
                  <a:pt x="223" y="597"/>
                </a:lnTo>
                <a:close/>
                <a:moveTo>
                  <a:pt x="827" y="740"/>
                </a:moveTo>
                <a:lnTo>
                  <a:pt x="827" y="740"/>
                </a:lnTo>
                <a:lnTo>
                  <a:pt x="826" y="736"/>
                </a:lnTo>
                <a:lnTo>
                  <a:pt x="731" y="417"/>
                </a:lnTo>
                <a:lnTo>
                  <a:pt x="729" y="411"/>
                </a:lnTo>
                <a:lnTo>
                  <a:pt x="725" y="405"/>
                </a:lnTo>
                <a:lnTo>
                  <a:pt x="721" y="399"/>
                </a:lnTo>
                <a:lnTo>
                  <a:pt x="716" y="394"/>
                </a:lnTo>
                <a:lnTo>
                  <a:pt x="711" y="390"/>
                </a:lnTo>
                <a:lnTo>
                  <a:pt x="706" y="387"/>
                </a:lnTo>
                <a:lnTo>
                  <a:pt x="700" y="385"/>
                </a:lnTo>
                <a:lnTo>
                  <a:pt x="694" y="384"/>
                </a:lnTo>
                <a:lnTo>
                  <a:pt x="687" y="383"/>
                </a:lnTo>
                <a:lnTo>
                  <a:pt x="415" y="383"/>
                </a:lnTo>
                <a:lnTo>
                  <a:pt x="389" y="438"/>
                </a:lnTo>
                <a:lnTo>
                  <a:pt x="575" y="438"/>
                </a:lnTo>
                <a:lnTo>
                  <a:pt x="586" y="453"/>
                </a:lnTo>
                <a:lnTo>
                  <a:pt x="596" y="468"/>
                </a:lnTo>
                <a:lnTo>
                  <a:pt x="606" y="484"/>
                </a:lnTo>
                <a:lnTo>
                  <a:pt x="635" y="466"/>
                </a:lnTo>
                <a:lnTo>
                  <a:pt x="627" y="452"/>
                </a:lnTo>
                <a:lnTo>
                  <a:pt x="618" y="438"/>
                </a:lnTo>
                <a:lnTo>
                  <a:pt x="678" y="438"/>
                </a:lnTo>
                <a:lnTo>
                  <a:pt x="764" y="730"/>
                </a:lnTo>
                <a:lnTo>
                  <a:pt x="189" y="730"/>
                </a:lnTo>
                <a:lnTo>
                  <a:pt x="188" y="717"/>
                </a:lnTo>
                <a:lnTo>
                  <a:pt x="189" y="704"/>
                </a:lnTo>
                <a:lnTo>
                  <a:pt x="190" y="692"/>
                </a:lnTo>
                <a:lnTo>
                  <a:pt x="193" y="680"/>
                </a:lnTo>
                <a:lnTo>
                  <a:pt x="160" y="669"/>
                </a:lnTo>
                <a:lnTo>
                  <a:pt x="160" y="670"/>
                </a:lnTo>
                <a:lnTo>
                  <a:pt x="157" y="681"/>
                </a:lnTo>
                <a:lnTo>
                  <a:pt x="155" y="693"/>
                </a:lnTo>
                <a:lnTo>
                  <a:pt x="154" y="705"/>
                </a:lnTo>
                <a:lnTo>
                  <a:pt x="154" y="717"/>
                </a:lnTo>
                <a:lnTo>
                  <a:pt x="155" y="730"/>
                </a:lnTo>
                <a:lnTo>
                  <a:pt x="62" y="730"/>
                </a:lnTo>
                <a:lnTo>
                  <a:pt x="149" y="438"/>
                </a:lnTo>
                <a:lnTo>
                  <a:pt x="288" y="438"/>
                </a:lnTo>
                <a:lnTo>
                  <a:pt x="262" y="383"/>
                </a:lnTo>
                <a:lnTo>
                  <a:pt x="140" y="383"/>
                </a:lnTo>
                <a:lnTo>
                  <a:pt x="133" y="384"/>
                </a:lnTo>
                <a:lnTo>
                  <a:pt x="127" y="385"/>
                </a:lnTo>
                <a:lnTo>
                  <a:pt x="121" y="387"/>
                </a:lnTo>
                <a:lnTo>
                  <a:pt x="115" y="390"/>
                </a:lnTo>
                <a:lnTo>
                  <a:pt x="110" y="394"/>
                </a:lnTo>
                <a:lnTo>
                  <a:pt x="105" y="399"/>
                </a:lnTo>
                <a:lnTo>
                  <a:pt x="101" y="405"/>
                </a:lnTo>
                <a:lnTo>
                  <a:pt x="98" y="411"/>
                </a:lnTo>
                <a:lnTo>
                  <a:pt x="95" y="417"/>
                </a:lnTo>
                <a:lnTo>
                  <a:pt x="1" y="736"/>
                </a:lnTo>
                <a:lnTo>
                  <a:pt x="0" y="740"/>
                </a:lnTo>
                <a:lnTo>
                  <a:pt x="0" y="745"/>
                </a:lnTo>
                <a:lnTo>
                  <a:pt x="0" y="751"/>
                </a:lnTo>
                <a:lnTo>
                  <a:pt x="2" y="757"/>
                </a:lnTo>
                <a:lnTo>
                  <a:pt x="4" y="762"/>
                </a:lnTo>
                <a:lnTo>
                  <a:pt x="8" y="767"/>
                </a:lnTo>
                <a:lnTo>
                  <a:pt x="12" y="772"/>
                </a:lnTo>
                <a:lnTo>
                  <a:pt x="18" y="776"/>
                </a:lnTo>
                <a:lnTo>
                  <a:pt x="25" y="780"/>
                </a:lnTo>
                <a:lnTo>
                  <a:pt x="32" y="783"/>
                </a:lnTo>
                <a:lnTo>
                  <a:pt x="38" y="784"/>
                </a:lnTo>
                <a:lnTo>
                  <a:pt x="45" y="785"/>
                </a:lnTo>
                <a:lnTo>
                  <a:pt x="781" y="785"/>
                </a:lnTo>
                <a:lnTo>
                  <a:pt x="788" y="784"/>
                </a:lnTo>
                <a:lnTo>
                  <a:pt x="795" y="783"/>
                </a:lnTo>
                <a:lnTo>
                  <a:pt x="802" y="780"/>
                </a:lnTo>
                <a:lnTo>
                  <a:pt x="809" y="776"/>
                </a:lnTo>
                <a:lnTo>
                  <a:pt x="815" y="772"/>
                </a:lnTo>
                <a:lnTo>
                  <a:pt x="819" y="767"/>
                </a:lnTo>
                <a:lnTo>
                  <a:pt x="822" y="762"/>
                </a:lnTo>
                <a:lnTo>
                  <a:pt x="825" y="757"/>
                </a:lnTo>
                <a:lnTo>
                  <a:pt x="826" y="751"/>
                </a:lnTo>
                <a:lnTo>
                  <a:pt x="827" y="745"/>
                </a:lnTo>
                <a:lnTo>
                  <a:pt x="827" y="740"/>
                </a:lnTo>
                <a:lnTo>
                  <a:pt x="827" y="740"/>
                </a:lnTo>
                <a:close/>
                <a:moveTo>
                  <a:pt x="252" y="157"/>
                </a:moveTo>
                <a:lnTo>
                  <a:pt x="252" y="157"/>
                </a:lnTo>
                <a:lnTo>
                  <a:pt x="253" y="169"/>
                </a:lnTo>
                <a:lnTo>
                  <a:pt x="256" y="180"/>
                </a:lnTo>
                <a:lnTo>
                  <a:pt x="259" y="190"/>
                </a:lnTo>
                <a:lnTo>
                  <a:pt x="264" y="200"/>
                </a:lnTo>
                <a:lnTo>
                  <a:pt x="270" y="209"/>
                </a:lnTo>
                <a:lnTo>
                  <a:pt x="277" y="218"/>
                </a:lnTo>
                <a:lnTo>
                  <a:pt x="286" y="225"/>
                </a:lnTo>
                <a:lnTo>
                  <a:pt x="295" y="231"/>
                </a:lnTo>
                <a:lnTo>
                  <a:pt x="305" y="236"/>
                </a:lnTo>
                <a:lnTo>
                  <a:pt x="315" y="240"/>
                </a:lnTo>
                <a:lnTo>
                  <a:pt x="326" y="242"/>
                </a:lnTo>
                <a:lnTo>
                  <a:pt x="338" y="243"/>
                </a:lnTo>
                <a:lnTo>
                  <a:pt x="350" y="242"/>
                </a:lnTo>
                <a:lnTo>
                  <a:pt x="361" y="240"/>
                </a:lnTo>
                <a:lnTo>
                  <a:pt x="371" y="236"/>
                </a:lnTo>
                <a:lnTo>
                  <a:pt x="381" y="231"/>
                </a:lnTo>
                <a:lnTo>
                  <a:pt x="391" y="225"/>
                </a:lnTo>
                <a:lnTo>
                  <a:pt x="399" y="218"/>
                </a:lnTo>
                <a:lnTo>
                  <a:pt x="406" y="209"/>
                </a:lnTo>
                <a:lnTo>
                  <a:pt x="412" y="200"/>
                </a:lnTo>
                <a:lnTo>
                  <a:pt x="417" y="190"/>
                </a:lnTo>
                <a:lnTo>
                  <a:pt x="421" y="180"/>
                </a:lnTo>
                <a:lnTo>
                  <a:pt x="423" y="169"/>
                </a:lnTo>
                <a:lnTo>
                  <a:pt x="424" y="157"/>
                </a:lnTo>
                <a:lnTo>
                  <a:pt x="423" y="145"/>
                </a:lnTo>
                <a:lnTo>
                  <a:pt x="421" y="134"/>
                </a:lnTo>
                <a:lnTo>
                  <a:pt x="417" y="124"/>
                </a:lnTo>
                <a:lnTo>
                  <a:pt x="412" y="114"/>
                </a:lnTo>
                <a:lnTo>
                  <a:pt x="406" y="105"/>
                </a:lnTo>
                <a:lnTo>
                  <a:pt x="399" y="96"/>
                </a:lnTo>
                <a:lnTo>
                  <a:pt x="391" y="89"/>
                </a:lnTo>
                <a:lnTo>
                  <a:pt x="381" y="83"/>
                </a:lnTo>
                <a:lnTo>
                  <a:pt x="371" y="78"/>
                </a:lnTo>
                <a:lnTo>
                  <a:pt x="361" y="74"/>
                </a:lnTo>
                <a:lnTo>
                  <a:pt x="350" y="72"/>
                </a:lnTo>
                <a:lnTo>
                  <a:pt x="338" y="71"/>
                </a:lnTo>
                <a:lnTo>
                  <a:pt x="326" y="72"/>
                </a:lnTo>
                <a:lnTo>
                  <a:pt x="315" y="74"/>
                </a:lnTo>
                <a:lnTo>
                  <a:pt x="305" y="78"/>
                </a:lnTo>
                <a:lnTo>
                  <a:pt x="295" y="83"/>
                </a:lnTo>
                <a:lnTo>
                  <a:pt x="286" y="89"/>
                </a:lnTo>
                <a:lnTo>
                  <a:pt x="277" y="96"/>
                </a:lnTo>
                <a:lnTo>
                  <a:pt x="270" y="105"/>
                </a:lnTo>
                <a:lnTo>
                  <a:pt x="264" y="114"/>
                </a:lnTo>
                <a:lnTo>
                  <a:pt x="259" y="124"/>
                </a:lnTo>
                <a:lnTo>
                  <a:pt x="256" y="134"/>
                </a:lnTo>
                <a:lnTo>
                  <a:pt x="253" y="145"/>
                </a:lnTo>
                <a:lnTo>
                  <a:pt x="252" y="157"/>
                </a:lnTo>
                <a:lnTo>
                  <a:pt x="252" y="157"/>
                </a:lnTo>
                <a:close/>
                <a:moveTo>
                  <a:pt x="181" y="170"/>
                </a:moveTo>
                <a:lnTo>
                  <a:pt x="181" y="170"/>
                </a:lnTo>
                <a:lnTo>
                  <a:pt x="180" y="157"/>
                </a:lnTo>
                <a:lnTo>
                  <a:pt x="181" y="147"/>
                </a:lnTo>
                <a:lnTo>
                  <a:pt x="183" y="136"/>
                </a:lnTo>
                <a:lnTo>
                  <a:pt x="185" y="125"/>
                </a:lnTo>
                <a:lnTo>
                  <a:pt x="190" y="113"/>
                </a:lnTo>
                <a:lnTo>
                  <a:pt x="194" y="102"/>
                </a:lnTo>
                <a:lnTo>
                  <a:pt x="200" y="91"/>
                </a:lnTo>
                <a:lnTo>
                  <a:pt x="207" y="80"/>
                </a:lnTo>
                <a:lnTo>
                  <a:pt x="214" y="69"/>
                </a:lnTo>
                <a:lnTo>
                  <a:pt x="222" y="59"/>
                </a:lnTo>
                <a:lnTo>
                  <a:pt x="231" y="49"/>
                </a:lnTo>
                <a:lnTo>
                  <a:pt x="241" y="40"/>
                </a:lnTo>
                <a:lnTo>
                  <a:pt x="251" y="31"/>
                </a:lnTo>
                <a:lnTo>
                  <a:pt x="262" y="23"/>
                </a:lnTo>
                <a:lnTo>
                  <a:pt x="274" y="16"/>
                </a:lnTo>
                <a:lnTo>
                  <a:pt x="286" y="11"/>
                </a:lnTo>
                <a:lnTo>
                  <a:pt x="298" y="7"/>
                </a:lnTo>
                <a:lnTo>
                  <a:pt x="311" y="3"/>
                </a:lnTo>
                <a:lnTo>
                  <a:pt x="325" y="1"/>
                </a:lnTo>
                <a:lnTo>
                  <a:pt x="338" y="0"/>
                </a:lnTo>
                <a:lnTo>
                  <a:pt x="352" y="1"/>
                </a:lnTo>
                <a:lnTo>
                  <a:pt x="365" y="3"/>
                </a:lnTo>
                <a:lnTo>
                  <a:pt x="378" y="7"/>
                </a:lnTo>
                <a:lnTo>
                  <a:pt x="390" y="11"/>
                </a:lnTo>
                <a:lnTo>
                  <a:pt x="402" y="16"/>
                </a:lnTo>
                <a:lnTo>
                  <a:pt x="414" y="23"/>
                </a:lnTo>
                <a:lnTo>
                  <a:pt x="425" y="31"/>
                </a:lnTo>
                <a:lnTo>
                  <a:pt x="435" y="40"/>
                </a:lnTo>
                <a:lnTo>
                  <a:pt x="445" y="49"/>
                </a:lnTo>
                <a:lnTo>
                  <a:pt x="454" y="59"/>
                </a:lnTo>
                <a:lnTo>
                  <a:pt x="462" y="69"/>
                </a:lnTo>
                <a:lnTo>
                  <a:pt x="470" y="80"/>
                </a:lnTo>
                <a:lnTo>
                  <a:pt x="476" y="91"/>
                </a:lnTo>
                <a:lnTo>
                  <a:pt x="482" y="102"/>
                </a:lnTo>
                <a:lnTo>
                  <a:pt x="487" y="113"/>
                </a:lnTo>
                <a:lnTo>
                  <a:pt x="491" y="125"/>
                </a:lnTo>
                <a:lnTo>
                  <a:pt x="493" y="136"/>
                </a:lnTo>
                <a:lnTo>
                  <a:pt x="495" y="147"/>
                </a:lnTo>
                <a:lnTo>
                  <a:pt x="496" y="157"/>
                </a:lnTo>
                <a:lnTo>
                  <a:pt x="495" y="170"/>
                </a:lnTo>
                <a:lnTo>
                  <a:pt x="495" y="182"/>
                </a:lnTo>
                <a:lnTo>
                  <a:pt x="493" y="192"/>
                </a:lnTo>
                <a:lnTo>
                  <a:pt x="492" y="202"/>
                </a:lnTo>
                <a:lnTo>
                  <a:pt x="489" y="210"/>
                </a:lnTo>
                <a:lnTo>
                  <a:pt x="487" y="218"/>
                </a:lnTo>
                <a:lnTo>
                  <a:pt x="484" y="225"/>
                </a:lnTo>
                <a:lnTo>
                  <a:pt x="480" y="232"/>
                </a:lnTo>
                <a:lnTo>
                  <a:pt x="477" y="238"/>
                </a:lnTo>
                <a:lnTo>
                  <a:pt x="472" y="244"/>
                </a:lnTo>
                <a:lnTo>
                  <a:pt x="467" y="249"/>
                </a:lnTo>
                <a:lnTo>
                  <a:pt x="462" y="255"/>
                </a:lnTo>
                <a:lnTo>
                  <a:pt x="457" y="261"/>
                </a:lnTo>
                <a:lnTo>
                  <a:pt x="451" y="267"/>
                </a:lnTo>
                <a:lnTo>
                  <a:pt x="435" y="288"/>
                </a:lnTo>
                <a:lnTo>
                  <a:pt x="421" y="309"/>
                </a:lnTo>
                <a:lnTo>
                  <a:pt x="408" y="331"/>
                </a:lnTo>
                <a:lnTo>
                  <a:pt x="396" y="352"/>
                </a:lnTo>
                <a:lnTo>
                  <a:pt x="386" y="373"/>
                </a:lnTo>
                <a:lnTo>
                  <a:pt x="376" y="395"/>
                </a:lnTo>
                <a:lnTo>
                  <a:pt x="368" y="417"/>
                </a:lnTo>
                <a:lnTo>
                  <a:pt x="360" y="439"/>
                </a:lnTo>
                <a:lnTo>
                  <a:pt x="352" y="460"/>
                </a:lnTo>
                <a:lnTo>
                  <a:pt x="345" y="482"/>
                </a:lnTo>
                <a:lnTo>
                  <a:pt x="338" y="504"/>
                </a:lnTo>
                <a:lnTo>
                  <a:pt x="333" y="491"/>
                </a:lnTo>
                <a:lnTo>
                  <a:pt x="328" y="477"/>
                </a:lnTo>
                <a:lnTo>
                  <a:pt x="323" y="462"/>
                </a:lnTo>
                <a:lnTo>
                  <a:pt x="318" y="447"/>
                </a:lnTo>
                <a:lnTo>
                  <a:pt x="312" y="431"/>
                </a:lnTo>
                <a:lnTo>
                  <a:pt x="307" y="415"/>
                </a:lnTo>
                <a:lnTo>
                  <a:pt x="301" y="398"/>
                </a:lnTo>
                <a:lnTo>
                  <a:pt x="294" y="382"/>
                </a:lnTo>
                <a:lnTo>
                  <a:pt x="287" y="365"/>
                </a:lnTo>
                <a:lnTo>
                  <a:pt x="279" y="348"/>
                </a:lnTo>
                <a:lnTo>
                  <a:pt x="270" y="331"/>
                </a:lnTo>
                <a:lnTo>
                  <a:pt x="261" y="314"/>
                </a:lnTo>
                <a:lnTo>
                  <a:pt x="250" y="298"/>
                </a:lnTo>
                <a:lnTo>
                  <a:pt x="238" y="282"/>
                </a:lnTo>
                <a:lnTo>
                  <a:pt x="225" y="267"/>
                </a:lnTo>
                <a:lnTo>
                  <a:pt x="219" y="261"/>
                </a:lnTo>
                <a:lnTo>
                  <a:pt x="214" y="255"/>
                </a:lnTo>
                <a:lnTo>
                  <a:pt x="209" y="249"/>
                </a:lnTo>
                <a:lnTo>
                  <a:pt x="204" y="244"/>
                </a:lnTo>
                <a:lnTo>
                  <a:pt x="200" y="238"/>
                </a:lnTo>
                <a:lnTo>
                  <a:pt x="196" y="232"/>
                </a:lnTo>
                <a:lnTo>
                  <a:pt x="192" y="225"/>
                </a:lnTo>
                <a:lnTo>
                  <a:pt x="189" y="218"/>
                </a:lnTo>
                <a:lnTo>
                  <a:pt x="187" y="210"/>
                </a:lnTo>
                <a:lnTo>
                  <a:pt x="185" y="202"/>
                </a:lnTo>
                <a:lnTo>
                  <a:pt x="183" y="192"/>
                </a:lnTo>
                <a:lnTo>
                  <a:pt x="182" y="182"/>
                </a:lnTo>
                <a:lnTo>
                  <a:pt x="181" y="170"/>
                </a:lnTo>
                <a:lnTo>
                  <a:pt x="181" y="170"/>
                </a:lnTo>
                <a:close/>
                <a:moveTo>
                  <a:pt x="334" y="585"/>
                </a:moveTo>
                <a:lnTo>
                  <a:pt x="334" y="585"/>
                </a:lnTo>
                <a:lnTo>
                  <a:pt x="318" y="584"/>
                </a:lnTo>
                <a:lnTo>
                  <a:pt x="302" y="583"/>
                </a:lnTo>
                <a:lnTo>
                  <a:pt x="286" y="584"/>
                </a:lnTo>
                <a:lnTo>
                  <a:pt x="282" y="584"/>
                </a:lnTo>
                <a:lnTo>
                  <a:pt x="284" y="619"/>
                </a:lnTo>
                <a:lnTo>
                  <a:pt x="286" y="619"/>
                </a:lnTo>
                <a:lnTo>
                  <a:pt x="301" y="619"/>
                </a:lnTo>
                <a:lnTo>
                  <a:pt x="316" y="619"/>
                </a:lnTo>
                <a:lnTo>
                  <a:pt x="331" y="620"/>
                </a:lnTo>
                <a:lnTo>
                  <a:pt x="346" y="622"/>
                </a:lnTo>
                <a:lnTo>
                  <a:pt x="349" y="622"/>
                </a:lnTo>
                <a:lnTo>
                  <a:pt x="349" y="622"/>
                </a:lnTo>
                <a:lnTo>
                  <a:pt x="354" y="587"/>
                </a:lnTo>
                <a:lnTo>
                  <a:pt x="353" y="587"/>
                </a:lnTo>
                <a:lnTo>
                  <a:pt x="350" y="587"/>
                </a:lnTo>
                <a:lnTo>
                  <a:pt x="334" y="585"/>
                </a:lnTo>
                <a:lnTo>
                  <a:pt x="334" y="585"/>
                </a:lnTo>
                <a:close/>
                <a:moveTo>
                  <a:pt x="382" y="628"/>
                </a:moveTo>
                <a:lnTo>
                  <a:pt x="382" y="628"/>
                </a:lnTo>
                <a:lnTo>
                  <a:pt x="389" y="593"/>
                </a:lnTo>
                <a:lnTo>
                  <a:pt x="389" y="593"/>
                </a:lnTo>
                <a:lnTo>
                  <a:pt x="392" y="594"/>
                </a:lnTo>
                <a:lnTo>
                  <a:pt x="414" y="599"/>
                </a:lnTo>
                <a:lnTo>
                  <a:pt x="435" y="604"/>
                </a:lnTo>
                <a:lnTo>
                  <a:pt x="456" y="611"/>
                </a:lnTo>
                <a:lnTo>
                  <a:pt x="457" y="611"/>
                </a:lnTo>
                <a:lnTo>
                  <a:pt x="457" y="612"/>
                </a:lnTo>
                <a:lnTo>
                  <a:pt x="446" y="645"/>
                </a:lnTo>
                <a:lnTo>
                  <a:pt x="445" y="645"/>
                </a:lnTo>
                <a:lnTo>
                  <a:pt x="444" y="644"/>
                </a:lnTo>
                <a:lnTo>
                  <a:pt x="443" y="644"/>
                </a:lnTo>
                <a:lnTo>
                  <a:pt x="442" y="644"/>
                </a:lnTo>
                <a:lnTo>
                  <a:pt x="441" y="643"/>
                </a:lnTo>
                <a:lnTo>
                  <a:pt x="423" y="638"/>
                </a:lnTo>
                <a:lnTo>
                  <a:pt x="405" y="633"/>
                </a:lnTo>
                <a:lnTo>
                  <a:pt x="385" y="629"/>
                </a:lnTo>
                <a:lnTo>
                  <a:pt x="383" y="628"/>
                </a:lnTo>
                <a:lnTo>
                  <a:pt x="382" y="62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dirty="0">
              <a:ln>
                <a:solidFill>
                  <a:sysClr val="windowText" lastClr="000000"/>
                </a:solidFill>
              </a:ln>
              <a:solidFill>
                <a:sysClr val="windowText" lastClr="000000"/>
              </a:solidFill>
              <a:latin typeface="Arial" panose="020B0604020202020204"/>
            </a:endParaRPr>
          </a:p>
        </p:txBody>
      </p:sp>
    </p:spTree>
    <p:extLst>
      <p:ext uri="{BB962C8B-B14F-4D97-AF65-F5344CB8AC3E}">
        <p14:creationId xmlns:p14="http://schemas.microsoft.com/office/powerpoint/2010/main" val="3742559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Overview of Spark-Seed-Spread</a:t>
            </a:r>
          </a:p>
        </p:txBody>
      </p:sp>
      <p:sp>
        <p:nvSpPr>
          <p:cNvPr id="2" name="Slide Number Placeholder 1"/>
          <p:cNvSpPr>
            <a:spLocks noGrp="1"/>
          </p:cNvSpPr>
          <p:nvPr>
            <p:ph type="sldNum" sz="quarter" idx="10"/>
          </p:nvPr>
        </p:nvSpPr>
        <p:spPr/>
        <p:txBody>
          <a:bodyPr/>
          <a:lstStyle/>
          <a:p>
            <a:pPr defTabSz="457200"/>
            <a:fld id="{0E324D3B-A9E9-1A41-8DD7-A2C81F05D718}" type="slidenum">
              <a:rPr lang="en-US">
                <a:solidFill>
                  <a:prstClr val="black">
                    <a:tint val="75000"/>
                  </a:prstClr>
                </a:solidFill>
                <a:latin typeface="Arial" panose="020B0604020202020204"/>
              </a:rPr>
              <a:pPr defTabSz="457200"/>
              <a:t>25</a:t>
            </a:fld>
            <a:endParaRPr lang="en-US" dirty="0">
              <a:solidFill>
                <a:prstClr val="black">
                  <a:tint val="75000"/>
                </a:prstClr>
              </a:solidFill>
              <a:latin typeface="Arial" panose="020B0604020202020204"/>
            </a:endParaRPr>
          </a:p>
        </p:txBody>
      </p:sp>
      <p:pic>
        <p:nvPicPr>
          <p:cNvPr id="4" name="Picture 3">
            <a:extLst>
              <a:ext uri="{FF2B5EF4-FFF2-40B4-BE49-F238E27FC236}">
                <a16:creationId xmlns:a16="http://schemas.microsoft.com/office/drawing/2014/main" id="{E2328822-C749-4623-B016-56EC70962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908" y="2470825"/>
            <a:ext cx="4035506" cy="2452014"/>
          </a:xfrm>
          <a:prstGeom prst="rect">
            <a:avLst/>
          </a:prstGeom>
        </p:spPr>
      </p:pic>
      <p:sp>
        <p:nvSpPr>
          <p:cNvPr id="5" name="TextBox 4">
            <a:extLst>
              <a:ext uri="{FF2B5EF4-FFF2-40B4-BE49-F238E27FC236}">
                <a16:creationId xmlns:a16="http://schemas.microsoft.com/office/drawing/2014/main" id="{AE87BB07-D937-4946-8B07-7737B56E9428}"/>
              </a:ext>
            </a:extLst>
          </p:cNvPr>
          <p:cNvSpPr txBox="1"/>
          <p:nvPr/>
        </p:nvSpPr>
        <p:spPr>
          <a:xfrm>
            <a:off x="5817414" y="1868113"/>
            <a:ext cx="4490426" cy="3477875"/>
          </a:xfrm>
          <a:prstGeom prst="rect">
            <a:avLst/>
          </a:prstGeom>
          <a:noFill/>
        </p:spPr>
        <p:txBody>
          <a:bodyPr wrap="square" rtlCol="0">
            <a:spAutoFit/>
          </a:bodyPr>
          <a:lstStyle/>
          <a:p>
            <a:pPr defTabSz="2194472"/>
            <a:r>
              <a:rPr lang="en-US" sz="2200" dirty="0">
                <a:solidFill>
                  <a:srgbClr val="000000"/>
                </a:solidFill>
                <a:latin typeface="Arial" panose="020B0604020202020204"/>
              </a:rPr>
              <a:t>The </a:t>
            </a:r>
            <a:r>
              <a:rPr lang="en-US" sz="2200" b="1" dirty="0">
                <a:solidFill>
                  <a:srgbClr val="000000"/>
                </a:solidFill>
                <a:latin typeface="Arial" panose="020B0604020202020204"/>
              </a:rPr>
              <a:t>Spark-Seed-Spread Innovation Investment Program</a:t>
            </a:r>
            <a:r>
              <a:rPr lang="en-US" sz="2200" dirty="0">
                <a:solidFill>
                  <a:srgbClr val="000000"/>
                </a:solidFill>
                <a:latin typeface="Arial" panose="020B0604020202020204"/>
              </a:rPr>
              <a:t> seeks innovative concepts and practices from all VA employees</a:t>
            </a:r>
          </a:p>
          <a:p>
            <a:pPr defTabSz="2194472"/>
            <a:endParaRPr lang="en-US" sz="2200" dirty="0">
              <a:solidFill>
                <a:srgbClr val="000000"/>
              </a:solidFill>
              <a:latin typeface="Arial" panose="020B0604020202020204"/>
            </a:endParaRPr>
          </a:p>
          <a:p>
            <a:pPr defTabSz="2194472"/>
            <a:r>
              <a:rPr lang="en-US" sz="2200" dirty="0">
                <a:solidFill>
                  <a:srgbClr val="000000"/>
                </a:solidFill>
                <a:latin typeface="Arial" panose="020B0604020202020204"/>
              </a:rPr>
              <a:t>The program serves as a mechanism to identify, support, and accelerate innovations that improve experiences for Veterans and employees</a:t>
            </a:r>
          </a:p>
        </p:txBody>
      </p:sp>
    </p:spTree>
    <p:extLst>
      <p:ext uri="{BB962C8B-B14F-4D97-AF65-F5344CB8AC3E}">
        <p14:creationId xmlns:p14="http://schemas.microsoft.com/office/powerpoint/2010/main" val="2357059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Funding Levels </a:t>
            </a:r>
          </a:p>
        </p:txBody>
      </p:sp>
      <p:sp>
        <p:nvSpPr>
          <p:cNvPr id="2" name="Slide Number Placeholder 1"/>
          <p:cNvSpPr>
            <a:spLocks noGrp="1"/>
          </p:cNvSpPr>
          <p:nvPr>
            <p:ph type="sldNum" sz="quarter" idx="10"/>
          </p:nvPr>
        </p:nvSpPr>
        <p:spPr/>
        <p:txBody>
          <a:bodyPr/>
          <a:lstStyle/>
          <a:p>
            <a:pPr defTabSz="457200"/>
            <a:fld id="{0E324D3B-A9E9-1A41-8DD7-A2C81F05D718}" type="slidenum">
              <a:rPr lang="en-US">
                <a:solidFill>
                  <a:prstClr val="black">
                    <a:tint val="75000"/>
                  </a:prstClr>
                </a:solidFill>
                <a:latin typeface="Arial" panose="020B0604020202020204"/>
              </a:rPr>
              <a:pPr defTabSz="457200"/>
              <a:t>26</a:t>
            </a:fld>
            <a:endParaRPr lang="en-US" dirty="0">
              <a:solidFill>
                <a:prstClr val="black">
                  <a:tint val="75000"/>
                </a:prstClr>
              </a:solidFill>
              <a:latin typeface="Arial" panose="020B0604020202020204"/>
            </a:endParaRPr>
          </a:p>
        </p:txBody>
      </p:sp>
      <p:sp>
        <p:nvSpPr>
          <p:cNvPr id="5" name="TextBox 4">
            <a:extLst>
              <a:ext uri="{FF2B5EF4-FFF2-40B4-BE49-F238E27FC236}">
                <a16:creationId xmlns:a16="http://schemas.microsoft.com/office/drawing/2014/main" id="{40D0114B-C984-49BD-9B28-91945BDD59C0}"/>
              </a:ext>
            </a:extLst>
          </p:cNvPr>
          <p:cNvSpPr txBox="1"/>
          <p:nvPr/>
        </p:nvSpPr>
        <p:spPr>
          <a:xfrm>
            <a:off x="2511152" y="1650397"/>
            <a:ext cx="7845564" cy="4062651"/>
          </a:xfrm>
          <a:prstGeom prst="rect">
            <a:avLst/>
          </a:prstGeom>
          <a:noFill/>
        </p:spPr>
        <p:txBody>
          <a:bodyPr wrap="square" rtlCol="0">
            <a:spAutoFit/>
          </a:bodyPr>
          <a:lstStyle/>
          <a:p>
            <a:pPr defTabSz="2194472"/>
            <a:r>
              <a:rPr lang="en-US" sz="2000" b="1" dirty="0">
                <a:solidFill>
                  <a:srgbClr val="F7A800"/>
                </a:solidFill>
                <a:latin typeface="Arial" panose="020B0604020202020204"/>
              </a:rPr>
              <a:t>Spark Investments ($5-10K)</a:t>
            </a:r>
          </a:p>
          <a:p>
            <a:pPr defTabSz="2194472"/>
            <a:r>
              <a:rPr lang="en-US" dirty="0">
                <a:solidFill>
                  <a:srgbClr val="000000"/>
                </a:solidFill>
                <a:latin typeface="Arial" panose="020B0604020202020204"/>
              </a:rPr>
              <a:t>Develop initial </a:t>
            </a:r>
            <a:r>
              <a:rPr lang="en-US" b="1" dirty="0">
                <a:solidFill>
                  <a:srgbClr val="000000"/>
                </a:solidFill>
                <a:latin typeface="Arial" panose="020B0604020202020204"/>
              </a:rPr>
              <a:t>proof of concept ‘prototypes’ </a:t>
            </a:r>
            <a:r>
              <a:rPr lang="en-US" dirty="0">
                <a:solidFill>
                  <a:srgbClr val="000000"/>
                </a:solidFill>
                <a:latin typeface="Arial" panose="020B0604020202020204"/>
              </a:rPr>
              <a:t>with a strong problem statement and some preliminary evidence or strong theory of action. </a:t>
            </a:r>
          </a:p>
          <a:p>
            <a:pPr defTabSz="2194472"/>
            <a:endParaRPr lang="en-US" dirty="0">
              <a:solidFill>
                <a:srgbClr val="000000"/>
              </a:solidFill>
              <a:latin typeface="Arial" panose="020B0604020202020204"/>
            </a:endParaRPr>
          </a:p>
          <a:p>
            <a:pPr defTabSz="2194472"/>
            <a:r>
              <a:rPr lang="en-US" sz="2000" b="1" dirty="0">
                <a:solidFill>
                  <a:srgbClr val="77BC1F"/>
                </a:solidFill>
                <a:latin typeface="Arial" panose="020B0604020202020204"/>
              </a:rPr>
              <a:t>Seed Investments (~$50K)</a:t>
            </a:r>
          </a:p>
          <a:p>
            <a:pPr defTabSz="2194472"/>
            <a:r>
              <a:rPr lang="en-US" dirty="0">
                <a:solidFill>
                  <a:srgbClr val="000000"/>
                </a:solidFill>
                <a:latin typeface="Arial" panose="020B0604020202020204"/>
              </a:rPr>
              <a:t>Further develop proof of concept and test it in the form of a pilot. Projects need a moderate evidence base and will undergo </a:t>
            </a:r>
            <a:r>
              <a:rPr lang="en-US" b="1" dirty="0">
                <a:solidFill>
                  <a:srgbClr val="000000"/>
                </a:solidFill>
                <a:latin typeface="Arial" panose="020B0604020202020204"/>
              </a:rPr>
              <a:t>testing and validation of effectiveness</a:t>
            </a:r>
            <a:r>
              <a:rPr lang="en-US" dirty="0">
                <a:solidFill>
                  <a:srgbClr val="000000"/>
                </a:solidFill>
                <a:latin typeface="Arial" panose="020B0604020202020204"/>
              </a:rPr>
              <a:t>. </a:t>
            </a:r>
          </a:p>
          <a:p>
            <a:pPr defTabSz="2194472"/>
            <a:endParaRPr lang="en-US" dirty="0">
              <a:solidFill>
                <a:srgbClr val="000000"/>
              </a:solidFill>
              <a:latin typeface="Arial" panose="020B0604020202020204"/>
            </a:endParaRPr>
          </a:p>
          <a:p>
            <a:pPr defTabSz="2194472"/>
            <a:r>
              <a:rPr lang="en-US" sz="2000" b="1" dirty="0">
                <a:solidFill>
                  <a:srgbClr val="F78E2C"/>
                </a:solidFill>
                <a:latin typeface="Arial" panose="020B0604020202020204"/>
              </a:rPr>
              <a:t>Spread Investments</a:t>
            </a:r>
            <a:r>
              <a:rPr lang="en-US" sz="2000" dirty="0">
                <a:solidFill>
                  <a:srgbClr val="000000"/>
                </a:solidFill>
                <a:latin typeface="Arial" panose="020B0604020202020204"/>
              </a:rPr>
              <a:t> </a:t>
            </a:r>
            <a:r>
              <a:rPr lang="en-US" sz="2000" b="1" dirty="0">
                <a:solidFill>
                  <a:srgbClr val="F78E2C"/>
                </a:solidFill>
                <a:latin typeface="Arial" panose="020B0604020202020204"/>
              </a:rPr>
              <a:t>($100-$200K)</a:t>
            </a:r>
          </a:p>
          <a:p>
            <a:pPr defTabSz="2194472"/>
            <a:r>
              <a:rPr lang="en-US" b="1" dirty="0">
                <a:solidFill>
                  <a:srgbClr val="000000"/>
                </a:solidFill>
                <a:latin typeface="Arial" panose="020B0604020202020204"/>
              </a:rPr>
              <a:t>Spread, diffuse, or scale innovation projects </a:t>
            </a:r>
            <a:r>
              <a:rPr lang="en-US" dirty="0">
                <a:solidFill>
                  <a:srgbClr val="000000"/>
                </a:solidFill>
                <a:latin typeface="Arial" panose="020B0604020202020204"/>
              </a:rPr>
              <a:t>to other clinics or sites at VA. Eligible practices must have evidence to support suitability for scaling and have undergone vetting by appropriate stakeholder groups and proven effective through pilot or replication studies. </a:t>
            </a:r>
          </a:p>
        </p:txBody>
      </p:sp>
      <p:pic>
        <p:nvPicPr>
          <p:cNvPr id="6" name="Picture 5">
            <a:extLst>
              <a:ext uri="{FF2B5EF4-FFF2-40B4-BE49-F238E27FC236}">
                <a16:creationId xmlns:a16="http://schemas.microsoft.com/office/drawing/2014/main" id="{7B7571EE-73B5-45D1-AF60-7463E1CD3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755" y="4964041"/>
            <a:ext cx="794056" cy="832126"/>
          </a:xfrm>
          <a:prstGeom prst="rect">
            <a:avLst/>
          </a:prstGeom>
        </p:spPr>
      </p:pic>
      <p:pic>
        <p:nvPicPr>
          <p:cNvPr id="7" name="Picture 6">
            <a:extLst>
              <a:ext uri="{FF2B5EF4-FFF2-40B4-BE49-F238E27FC236}">
                <a16:creationId xmlns:a16="http://schemas.microsoft.com/office/drawing/2014/main" id="{D9FA8105-56A0-43F7-AC13-5B544BCE7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263" y="3254017"/>
            <a:ext cx="883043" cy="894314"/>
          </a:xfrm>
          <a:prstGeom prst="rect">
            <a:avLst/>
          </a:prstGeom>
        </p:spPr>
      </p:pic>
      <p:pic>
        <p:nvPicPr>
          <p:cNvPr id="8" name="Picture 7">
            <a:extLst>
              <a:ext uri="{FF2B5EF4-FFF2-40B4-BE49-F238E27FC236}">
                <a16:creationId xmlns:a16="http://schemas.microsoft.com/office/drawing/2014/main" id="{7243023F-D9B5-4FCB-9AF8-DB6C17E53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264" y="1751613"/>
            <a:ext cx="883043" cy="903193"/>
          </a:xfrm>
          <a:prstGeom prst="rect">
            <a:avLst/>
          </a:prstGeom>
        </p:spPr>
      </p:pic>
    </p:spTree>
    <p:extLst>
      <p:ext uri="{BB962C8B-B14F-4D97-AF65-F5344CB8AC3E}">
        <p14:creationId xmlns:p14="http://schemas.microsoft.com/office/powerpoint/2010/main" val="2471093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F33B-2CF0-44CA-9BB7-A06A82B58232}"/>
              </a:ext>
            </a:extLst>
          </p:cNvPr>
          <p:cNvSpPr>
            <a:spLocks noGrp="1"/>
          </p:cNvSpPr>
          <p:nvPr>
            <p:ph type="title"/>
          </p:nvPr>
        </p:nvSpPr>
        <p:spPr/>
        <p:txBody>
          <a:bodyPr/>
          <a:lstStyle/>
          <a:p>
            <a:r>
              <a:rPr lang="en-US" dirty="0"/>
              <a:t>Human-Centered Design (HCD)</a:t>
            </a:r>
          </a:p>
        </p:txBody>
      </p:sp>
      <p:sp>
        <p:nvSpPr>
          <p:cNvPr id="3" name="Slide Number Placeholder 2">
            <a:extLst>
              <a:ext uri="{FF2B5EF4-FFF2-40B4-BE49-F238E27FC236}">
                <a16:creationId xmlns:a16="http://schemas.microsoft.com/office/drawing/2014/main" id="{E45B03A4-5686-42CF-9049-ABD9B6049389}"/>
              </a:ext>
            </a:extLst>
          </p:cNvPr>
          <p:cNvSpPr>
            <a:spLocks noGrp="1"/>
          </p:cNvSpPr>
          <p:nvPr>
            <p:ph type="sldNum" sz="quarter" idx="10"/>
          </p:nvPr>
        </p:nvSpPr>
        <p:spPr/>
        <p:txBody>
          <a:bodyPr/>
          <a:lstStyle/>
          <a:p>
            <a:pPr defTabSz="457200"/>
            <a:fld id="{C912F9B5-D737-5746-B22A-721710C1C3A7}" type="slidenum">
              <a:rPr lang="en-US">
                <a:solidFill>
                  <a:srgbClr val="E7E6E6">
                    <a:lumMod val="50000"/>
                  </a:srgbClr>
                </a:solidFill>
                <a:latin typeface="Arial" panose="020B0604020202020204"/>
              </a:rPr>
              <a:pPr defTabSz="457200"/>
              <a:t>27</a:t>
            </a:fld>
            <a:endParaRPr lang="en-US">
              <a:solidFill>
                <a:srgbClr val="E7E6E6">
                  <a:lumMod val="50000"/>
                </a:srgbClr>
              </a:solidFill>
              <a:latin typeface="Arial" panose="020B0604020202020204"/>
            </a:endParaRPr>
          </a:p>
        </p:txBody>
      </p:sp>
      <p:sp>
        <p:nvSpPr>
          <p:cNvPr id="4" name="Content Placeholder 3">
            <a:extLst>
              <a:ext uri="{FF2B5EF4-FFF2-40B4-BE49-F238E27FC236}">
                <a16:creationId xmlns:a16="http://schemas.microsoft.com/office/drawing/2014/main" id="{245456D4-FDBE-4329-9DFF-10D92BE1290F}"/>
              </a:ext>
            </a:extLst>
          </p:cNvPr>
          <p:cNvSpPr>
            <a:spLocks noGrp="1"/>
          </p:cNvSpPr>
          <p:nvPr>
            <p:ph idx="1"/>
          </p:nvPr>
        </p:nvSpPr>
        <p:spPr>
          <a:xfrm>
            <a:off x="1781908" y="1672634"/>
            <a:ext cx="8257442" cy="3882509"/>
          </a:xfrm>
        </p:spPr>
        <p:txBody>
          <a:bodyPr/>
          <a:lstStyle/>
          <a:p>
            <a:pPr marL="0" indent="0">
              <a:buNone/>
            </a:pPr>
            <a:r>
              <a:rPr lang="en-US" dirty="0"/>
              <a:t>HCD is a creative approach to problem solving that starts with people and ends with innovative solutions tailor made to suit users’ needs. </a:t>
            </a:r>
            <a:r>
              <a:rPr lang="en-US" dirty="0">
                <a:latin typeface="Arial" panose="020B0604020202020204" pitchFamily="34" charset="0"/>
                <a:ea typeface="MS PGothic" panose="020B0600070205080204" pitchFamily="34" charset="-128"/>
              </a:rPr>
              <a:t>HCD helps to develop and refine VA Innovators Network practices. </a:t>
            </a:r>
            <a:endParaRPr lang="en-US" dirty="0"/>
          </a:p>
          <a:p>
            <a:pPr marL="0" indent="0">
              <a:buNone/>
            </a:pPr>
            <a:r>
              <a:rPr lang="en-US" dirty="0"/>
              <a:t> </a:t>
            </a:r>
          </a:p>
          <a:p>
            <a:endParaRPr lang="en-US" dirty="0"/>
          </a:p>
        </p:txBody>
      </p:sp>
      <p:pic>
        <p:nvPicPr>
          <p:cNvPr id="13" name="Picture 12">
            <a:extLst>
              <a:ext uri="{FF2B5EF4-FFF2-40B4-BE49-F238E27FC236}">
                <a16:creationId xmlns:a16="http://schemas.microsoft.com/office/drawing/2014/main" id="{AF052C54-333D-42C9-8043-B4308E614C16}"/>
              </a:ext>
            </a:extLst>
          </p:cNvPr>
          <p:cNvPicPr>
            <a:picLocks noChangeAspect="1"/>
          </p:cNvPicPr>
          <p:nvPr/>
        </p:nvPicPr>
        <p:blipFill>
          <a:blip r:embed="rId2"/>
          <a:stretch>
            <a:fillRect/>
          </a:stretch>
        </p:blipFill>
        <p:spPr>
          <a:xfrm>
            <a:off x="2714903" y="2568742"/>
            <a:ext cx="6387057" cy="3641558"/>
          </a:xfrm>
          <a:prstGeom prst="rect">
            <a:avLst/>
          </a:prstGeom>
        </p:spPr>
      </p:pic>
    </p:spTree>
    <p:extLst>
      <p:ext uri="{BB962C8B-B14F-4D97-AF65-F5344CB8AC3E}">
        <p14:creationId xmlns:p14="http://schemas.microsoft.com/office/powerpoint/2010/main" val="1427406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C9B3-3D38-504A-AF42-4A3D341AF228}"/>
              </a:ext>
            </a:extLst>
          </p:cNvPr>
          <p:cNvSpPr>
            <a:spLocks noGrp="1"/>
          </p:cNvSpPr>
          <p:nvPr>
            <p:ph type="title"/>
          </p:nvPr>
        </p:nvSpPr>
        <p:spPr/>
        <p:txBody>
          <a:bodyPr/>
          <a:lstStyle/>
          <a:p>
            <a:r>
              <a:rPr lang="en-US" dirty="0"/>
              <a:t>Research Partnerships</a:t>
            </a:r>
          </a:p>
        </p:txBody>
      </p:sp>
      <p:sp>
        <p:nvSpPr>
          <p:cNvPr id="3" name="Content Placeholder 2">
            <a:extLst>
              <a:ext uri="{FF2B5EF4-FFF2-40B4-BE49-F238E27FC236}">
                <a16:creationId xmlns:a16="http://schemas.microsoft.com/office/drawing/2014/main" id="{EF5058CC-1E88-4347-B6F8-1422B582AE9E}"/>
              </a:ext>
            </a:extLst>
          </p:cNvPr>
          <p:cNvSpPr>
            <a:spLocks noGrp="1"/>
          </p:cNvSpPr>
          <p:nvPr>
            <p:ph idx="1"/>
          </p:nvPr>
        </p:nvSpPr>
        <p:spPr/>
        <p:txBody>
          <a:bodyPr>
            <a:normAutofit fontScale="85000" lnSpcReduction="20000"/>
          </a:bodyPr>
          <a:lstStyle/>
          <a:p>
            <a:r>
              <a:rPr lang="en-US" dirty="0"/>
              <a:t>VA Puget Sound</a:t>
            </a:r>
          </a:p>
          <a:p>
            <a:r>
              <a:rPr lang="en-US" dirty="0"/>
              <a:t>VA Minneapolis</a:t>
            </a:r>
          </a:p>
          <a:p>
            <a:r>
              <a:rPr lang="en-US" dirty="0"/>
              <a:t>Hampton Roads VA</a:t>
            </a:r>
          </a:p>
          <a:p>
            <a:r>
              <a:rPr lang="en-US" dirty="0"/>
              <a:t>San Francisco VA</a:t>
            </a:r>
          </a:p>
          <a:p>
            <a:r>
              <a:rPr lang="en-US" dirty="0"/>
              <a:t>Pittsburgh VA</a:t>
            </a:r>
          </a:p>
          <a:p>
            <a:r>
              <a:rPr lang="en-US" dirty="0"/>
              <a:t>OPM</a:t>
            </a:r>
          </a:p>
          <a:p>
            <a:r>
              <a:rPr lang="en-US" dirty="0"/>
              <a:t>USC</a:t>
            </a:r>
          </a:p>
          <a:p>
            <a:r>
              <a:rPr lang="en-US" dirty="0"/>
              <a:t>Duke University</a:t>
            </a:r>
          </a:p>
          <a:p>
            <a:r>
              <a:rPr lang="en-US" dirty="0"/>
              <a:t>Rand</a:t>
            </a:r>
          </a:p>
          <a:p>
            <a:r>
              <a:rPr lang="en-US" dirty="0"/>
              <a:t>Stanford</a:t>
            </a:r>
          </a:p>
          <a:p>
            <a:r>
              <a:rPr lang="en-US" dirty="0"/>
              <a:t>University of Hawai’i</a:t>
            </a:r>
          </a:p>
          <a:p>
            <a:r>
              <a:rPr lang="en-US" dirty="0"/>
              <a:t>University of Colorado</a:t>
            </a:r>
          </a:p>
        </p:txBody>
      </p:sp>
      <p:sp>
        <p:nvSpPr>
          <p:cNvPr id="4" name="Content Placeholder 3">
            <a:extLst>
              <a:ext uri="{FF2B5EF4-FFF2-40B4-BE49-F238E27FC236}">
                <a16:creationId xmlns:a16="http://schemas.microsoft.com/office/drawing/2014/main" id="{1A0CB925-C9A5-1644-8ADA-ECDA484F50BC}"/>
              </a:ext>
            </a:extLst>
          </p:cNvPr>
          <p:cNvSpPr>
            <a:spLocks noGrp="1"/>
          </p:cNvSpPr>
          <p:nvPr>
            <p:ph idx="10"/>
          </p:nvPr>
        </p:nvSpPr>
        <p:spPr/>
        <p:txBody>
          <a:bodyPr/>
          <a:lstStyle/>
          <a:p>
            <a:endParaRPr lang="en-US"/>
          </a:p>
        </p:txBody>
      </p:sp>
    </p:spTree>
    <p:extLst>
      <p:ext uri="{BB962C8B-B14F-4D97-AF65-F5344CB8AC3E}">
        <p14:creationId xmlns:p14="http://schemas.microsoft.com/office/powerpoint/2010/main" val="3925578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428B-E1AA-F04B-A7CE-DF71C1A1586D}"/>
              </a:ext>
            </a:extLst>
          </p:cNvPr>
          <p:cNvSpPr>
            <a:spLocks noGrp="1"/>
          </p:cNvSpPr>
          <p:nvPr>
            <p:ph type="title"/>
          </p:nvPr>
        </p:nvSpPr>
        <p:spPr/>
        <p:txBody>
          <a:bodyPr/>
          <a:lstStyle/>
          <a:p>
            <a:r>
              <a:rPr lang="en-US" dirty="0"/>
              <a:t>Ongoing Research</a:t>
            </a:r>
          </a:p>
        </p:txBody>
      </p:sp>
      <p:pic>
        <p:nvPicPr>
          <p:cNvPr id="5" name="Content Placeholder 4">
            <a:extLst>
              <a:ext uri="{FF2B5EF4-FFF2-40B4-BE49-F238E27FC236}">
                <a16:creationId xmlns:a16="http://schemas.microsoft.com/office/drawing/2014/main" id="{13A50A99-687E-E645-8137-6B58132C321E}"/>
              </a:ext>
            </a:extLst>
          </p:cNvPr>
          <p:cNvPicPr>
            <a:picLocks noGrp="1" noChangeAspect="1"/>
          </p:cNvPicPr>
          <p:nvPr>
            <p:ph idx="1"/>
          </p:nvPr>
        </p:nvPicPr>
        <p:blipFill>
          <a:blip r:embed="rId2"/>
          <a:stretch>
            <a:fillRect/>
          </a:stretch>
        </p:blipFill>
        <p:spPr>
          <a:xfrm>
            <a:off x="431800" y="1037058"/>
            <a:ext cx="8813800" cy="787400"/>
          </a:xfrm>
          <a:prstGeom prst="rect">
            <a:avLst/>
          </a:prstGeom>
        </p:spPr>
      </p:pic>
      <p:sp>
        <p:nvSpPr>
          <p:cNvPr id="4" name="Content Placeholder 3">
            <a:extLst>
              <a:ext uri="{FF2B5EF4-FFF2-40B4-BE49-F238E27FC236}">
                <a16:creationId xmlns:a16="http://schemas.microsoft.com/office/drawing/2014/main" id="{E52EA5EE-0939-D847-A1D9-C18B0775BD97}"/>
              </a:ext>
            </a:extLst>
          </p:cNvPr>
          <p:cNvSpPr>
            <a:spLocks noGrp="1"/>
          </p:cNvSpPr>
          <p:nvPr>
            <p:ph idx="10"/>
          </p:nvPr>
        </p:nvSpPr>
        <p:spPr/>
        <p:txBody>
          <a:bodyPr/>
          <a:lstStyle/>
          <a:p>
            <a:endParaRPr lang="en-US"/>
          </a:p>
        </p:txBody>
      </p:sp>
      <p:pic>
        <p:nvPicPr>
          <p:cNvPr id="6" name="Picture 5">
            <a:extLst>
              <a:ext uri="{FF2B5EF4-FFF2-40B4-BE49-F238E27FC236}">
                <a16:creationId xmlns:a16="http://schemas.microsoft.com/office/drawing/2014/main" id="{F6895DBC-3A69-3B44-BA9E-BE8B26E84782}"/>
              </a:ext>
            </a:extLst>
          </p:cNvPr>
          <p:cNvPicPr>
            <a:picLocks noChangeAspect="1"/>
          </p:cNvPicPr>
          <p:nvPr/>
        </p:nvPicPr>
        <p:blipFill>
          <a:blip r:embed="rId3"/>
          <a:stretch>
            <a:fillRect/>
          </a:stretch>
        </p:blipFill>
        <p:spPr>
          <a:xfrm>
            <a:off x="666750" y="1824458"/>
            <a:ext cx="10858500" cy="1473200"/>
          </a:xfrm>
          <a:prstGeom prst="rect">
            <a:avLst/>
          </a:prstGeom>
        </p:spPr>
      </p:pic>
      <p:pic>
        <p:nvPicPr>
          <p:cNvPr id="7" name="Picture 6">
            <a:extLst>
              <a:ext uri="{FF2B5EF4-FFF2-40B4-BE49-F238E27FC236}">
                <a16:creationId xmlns:a16="http://schemas.microsoft.com/office/drawing/2014/main" id="{B5790AA4-F239-FA45-BE96-5C20C07D70C8}"/>
              </a:ext>
            </a:extLst>
          </p:cNvPr>
          <p:cNvPicPr>
            <a:picLocks noChangeAspect="1"/>
          </p:cNvPicPr>
          <p:nvPr/>
        </p:nvPicPr>
        <p:blipFill>
          <a:blip r:embed="rId4"/>
          <a:stretch>
            <a:fillRect/>
          </a:stretch>
        </p:blipFill>
        <p:spPr>
          <a:xfrm>
            <a:off x="666750" y="3429000"/>
            <a:ext cx="11112500" cy="1206500"/>
          </a:xfrm>
          <a:prstGeom prst="rect">
            <a:avLst/>
          </a:prstGeom>
        </p:spPr>
      </p:pic>
      <p:pic>
        <p:nvPicPr>
          <p:cNvPr id="8" name="Picture 7">
            <a:extLst>
              <a:ext uri="{FF2B5EF4-FFF2-40B4-BE49-F238E27FC236}">
                <a16:creationId xmlns:a16="http://schemas.microsoft.com/office/drawing/2014/main" id="{15C252EA-8C25-DF43-9D9F-DF22E6E7D994}"/>
              </a:ext>
            </a:extLst>
          </p:cNvPr>
          <p:cNvPicPr>
            <a:picLocks noChangeAspect="1"/>
          </p:cNvPicPr>
          <p:nvPr/>
        </p:nvPicPr>
        <p:blipFill>
          <a:blip r:embed="rId5"/>
          <a:stretch>
            <a:fillRect/>
          </a:stretch>
        </p:blipFill>
        <p:spPr>
          <a:xfrm>
            <a:off x="762000" y="4789101"/>
            <a:ext cx="8128000" cy="774700"/>
          </a:xfrm>
          <a:prstGeom prst="rect">
            <a:avLst/>
          </a:prstGeom>
        </p:spPr>
      </p:pic>
      <p:pic>
        <p:nvPicPr>
          <p:cNvPr id="9" name="Picture 8">
            <a:extLst>
              <a:ext uri="{FF2B5EF4-FFF2-40B4-BE49-F238E27FC236}">
                <a16:creationId xmlns:a16="http://schemas.microsoft.com/office/drawing/2014/main" id="{4BF40DB2-0436-E74B-B705-D26E8D1C0307}"/>
              </a:ext>
            </a:extLst>
          </p:cNvPr>
          <p:cNvPicPr>
            <a:picLocks noChangeAspect="1"/>
          </p:cNvPicPr>
          <p:nvPr/>
        </p:nvPicPr>
        <p:blipFill>
          <a:blip r:embed="rId6"/>
          <a:stretch>
            <a:fillRect/>
          </a:stretch>
        </p:blipFill>
        <p:spPr>
          <a:xfrm>
            <a:off x="762000" y="5632011"/>
            <a:ext cx="7404100" cy="787400"/>
          </a:xfrm>
          <a:prstGeom prst="rect">
            <a:avLst/>
          </a:prstGeom>
        </p:spPr>
      </p:pic>
    </p:spTree>
    <p:extLst>
      <p:ext uri="{BB962C8B-B14F-4D97-AF65-F5344CB8AC3E}">
        <p14:creationId xmlns:p14="http://schemas.microsoft.com/office/powerpoint/2010/main" val="929455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D0F2C-E728-1740-9C96-B6107C266AC7}"/>
              </a:ext>
            </a:extLst>
          </p:cNvPr>
          <p:cNvSpPr>
            <a:spLocks noGrp="1"/>
          </p:cNvSpPr>
          <p:nvPr>
            <p:ph type="title"/>
          </p:nvPr>
        </p:nvSpPr>
        <p:spPr>
          <a:xfrm>
            <a:off x="186391" y="167020"/>
            <a:ext cx="10515600" cy="910198"/>
          </a:xfrm>
        </p:spPr>
        <p:txBody>
          <a:bodyPr>
            <a:normAutofit fontScale="90000"/>
          </a:bodyPr>
          <a:lstStyle/>
          <a:p>
            <a:r>
              <a:rPr lang="en-US" dirty="0"/>
              <a:t>Recently-Released Products</a:t>
            </a:r>
          </a:p>
        </p:txBody>
      </p:sp>
      <p:sp>
        <p:nvSpPr>
          <p:cNvPr id="3" name="TextBox 2">
            <a:extLst>
              <a:ext uri="{FF2B5EF4-FFF2-40B4-BE49-F238E27FC236}">
                <a16:creationId xmlns:a16="http://schemas.microsoft.com/office/drawing/2014/main" id="{73674789-57AC-BE49-842B-B4A1D67002A1}"/>
              </a:ext>
            </a:extLst>
          </p:cNvPr>
          <p:cNvSpPr txBox="1"/>
          <p:nvPr/>
        </p:nvSpPr>
        <p:spPr>
          <a:xfrm>
            <a:off x="3671785" y="4802906"/>
            <a:ext cx="4116668" cy="1077218"/>
          </a:xfrm>
          <a:prstGeom prst="rect">
            <a:avLst/>
          </a:prstGeom>
          <a:noFill/>
        </p:spPr>
        <p:txBody>
          <a:bodyPr wrap="square" rtlCol="0">
            <a:spAutoFit/>
          </a:bodyPr>
          <a:lstStyle/>
          <a:p>
            <a:pPr algn="ctr"/>
            <a:r>
              <a:rPr lang="en-US" sz="3200" dirty="0">
                <a:latin typeface="Avenir Roman" panose="02000503020000020003" pitchFamily="2" charset="0"/>
              </a:rPr>
              <a:t>PTSD Family Coach</a:t>
            </a:r>
          </a:p>
          <a:p>
            <a:pPr algn="ctr"/>
            <a:r>
              <a:rPr lang="en-US" sz="3200" dirty="0">
                <a:latin typeface="Avenir Roman" panose="02000503020000020003" pitchFamily="2" charset="0"/>
              </a:rPr>
              <a:t>(iOS, Android)</a:t>
            </a:r>
          </a:p>
        </p:txBody>
      </p:sp>
      <p:sp>
        <p:nvSpPr>
          <p:cNvPr id="4" name="TextBox 3">
            <a:extLst>
              <a:ext uri="{FF2B5EF4-FFF2-40B4-BE49-F238E27FC236}">
                <a16:creationId xmlns:a16="http://schemas.microsoft.com/office/drawing/2014/main" id="{28E5E3D4-B0CB-C746-82C7-B723861459BB}"/>
              </a:ext>
            </a:extLst>
          </p:cNvPr>
          <p:cNvSpPr txBox="1"/>
          <p:nvPr/>
        </p:nvSpPr>
        <p:spPr>
          <a:xfrm>
            <a:off x="4385534" y="1272092"/>
            <a:ext cx="716549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Completely re-factored &amp; updated code to address issues of aging app</a:t>
            </a:r>
          </a:p>
          <a:p>
            <a:pPr marL="285750" indent="-285750">
              <a:buFont typeface="Arial" panose="020B0604020202020204" pitchFamily="34" charset="0"/>
              <a:buChar char="•"/>
            </a:pPr>
            <a:r>
              <a:rPr lang="en-US" dirty="0"/>
              <a:t>Personalized home screen</a:t>
            </a:r>
          </a:p>
          <a:p>
            <a:pPr marL="285750" indent="-285750">
              <a:buFont typeface="Arial" panose="020B0604020202020204" pitchFamily="34" charset="0"/>
              <a:buChar char="•"/>
            </a:pPr>
            <a:r>
              <a:rPr lang="en-US" dirty="0"/>
              <a:t>Automated, tailored coaching messages</a:t>
            </a:r>
          </a:p>
          <a:p>
            <a:pPr marL="285750" indent="-285750">
              <a:buFont typeface="Arial" panose="020B0604020202020204" pitchFamily="34" charset="0"/>
              <a:buChar char="•"/>
            </a:pPr>
            <a:r>
              <a:rPr lang="en-US" dirty="0"/>
              <a:t>Dozens of new tools</a:t>
            </a:r>
          </a:p>
          <a:p>
            <a:pPr marL="285750" indent="-285750">
              <a:buFont typeface="Arial" panose="020B0604020202020204" pitchFamily="34" charset="0"/>
              <a:buChar char="•"/>
            </a:pPr>
            <a:r>
              <a:rPr lang="en-US" dirty="0"/>
              <a:t>Dozens of new learn topics</a:t>
            </a:r>
          </a:p>
          <a:p>
            <a:pPr marL="285750" indent="-285750">
              <a:buFont typeface="Arial" panose="020B0604020202020204" pitchFamily="34" charset="0"/>
              <a:buChar char="•"/>
            </a:pPr>
            <a:r>
              <a:rPr lang="en-US" dirty="0"/>
              <a:t>Join a conversation (Twitter integration)</a:t>
            </a:r>
          </a:p>
          <a:p>
            <a:pPr marL="285750" indent="-285750">
              <a:buFont typeface="Arial" panose="020B0604020202020204" pitchFamily="34" charset="0"/>
              <a:buChar char="•"/>
            </a:pPr>
            <a:r>
              <a:rPr lang="en-US" dirty="0"/>
              <a:t>Custom goals</a:t>
            </a:r>
          </a:p>
          <a:p>
            <a:pPr marL="285750" indent="-285750">
              <a:buFont typeface="Arial" panose="020B0604020202020204" pitchFamily="34" charset="0"/>
              <a:buChar char="•"/>
            </a:pPr>
            <a:r>
              <a:rPr lang="en-US" dirty="0"/>
              <a:t>Track Progress major upgrades to include PCL5 Partner Version, Warwick Edmonton Emotional Well-Being Scale</a:t>
            </a:r>
          </a:p>
          <a:p>
            <a:pPr marL="285750" indent="-285750">
              <a:buFont typeface="Arial" panose="020B0604020202020204" pitchFamily="34" charset="0"/>
              <a:buChar char="•"/>
            </a:pPr>
            <a:r>
              <a:rPr lang="en-US" dirty="0"/>
              <a:t>Dynamic treatment locators </a:t>
            </a:r>
          </a:p>
        </p:txBody>
      </p:sp>
      <p:pic>
        <p:nvPicPr>
          <p:cNvPr id="6" name="Picture 5">
            <a:extLst>
              <a:ext uri="{FF2B5EF4-FFF2-40B4-BE49-F238E27FC236}">
                <a16:creationId xmlns:a16="http://schemas.microsoft.com/office/drawing/2014/main" id="{FE0C73F0-4C04-6D4A-8F5B-D48039F74276}"/>
              </a:ext>
            </a:extLst>
          </p:cNvPr>
          <p:cNvPicPr>
            <a:picLocks noChangeAspect="1"/>
          </p:cNvPicPr>
          <p:nvPr/>
        </p:nvPicPr>
        <p:blipFill>
          <a:blip r:embed="rId2"/>
          <a:stretch>
            <a:fillRect/>
          </a:stretch>
        </p:blipFill>
        <p:spPr>
          <a:xfrm>
            <a:off x="930537" y="1077218"/>
            <a:ext cx="2840971" cy="5056094"/>
          </a:xfrm>
          <a:prstGeom prst="rect">
            <a:avLst/>
          </a:prstGeom>
        </p:spPr>
      </p:pic>
      <p:pic>
        <p:nvPicPr>
          <p:cNvPr id="5" name="Picture 4">
            <a:extLst>
              <a:ext uri="{FF2B5EF4-FFF2-40B4-BE49-F238E27FC236}">
                <a16:creationId xmlns:a16="http://schemas.microsoft.com/office/drawing/2014/main" id="{4C56CB0B-C691-7B44-9260-19D6A7F75686}"/>
              </a:ext>
            </a:extLst>
          </p:cNvPr>
          <p:cNvPicPr>
            <a:picLocks noChangeAspect="1"/>
          </p:cNvPicPr>
          <p:nvPr/>
        </p:nvPicPr>
        <p:blipFill>
          <a:blip r:embed="rId3"/>
          <a:stretch>
            <a:fillRect/>
          </a:stretch>
        </p:blipFill>
        <p:spPr>
          <a:xfrm>
            <a:off x="7832165" y="4802906"/>
            <a:ext cx="4359835" cy="1128036"/>
          </a:xfrm>
          <a:prstGeom prst="rect">
            <a:avLst/>
          </a:prstGeom>
        </p:spPr>
      </p:pic>
    </p:spTree>
    <p:extLst>
      <p:ext uri="{BB962C8B-B14F-4D97-AF65-F5344CB8AC3E}">
        <p14:creationId xmlns:p14="http://schemas.microsoft.com/office/powerpoint/2010/main" val="183708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428B-E1AA-F04B-A7CE-DF71C1A1586D}"/>
              </a:ext>
            </a:extLst>
          </p:cNvPr>
          <p:cNvSpPr>
            <a:spLocks noGrp="1"/>
          </p:cNvSpPr>
          <p:nvPr>
            <p:ph type="title"/>
          </p:nvPr>
        </p:nvSpPr>
        <p:spPr/>
        <p:txBody>
          <a:bodyPr/>
          <a:lstStyle/>
          <a:p>
            <a:r>
              <a:rPr lang="en-US" dirty="0"/>
              <a:t>Ongoing Research</a:t>
            </a:r>
          </a:p>
        </p:txBody>
      </p:sp>
      <p:sp>
        <p:nvSpPr>
          <p:cNvPr id="4" name="Content Placeholder 3">
            <a:extLst>
              <a:ext uri="{FF2B5EF4-FFF2-40B4-BE49-F238E27FC236}">
                <a16:creationId xmlns:a16="http://schemas.microsoft.com/office/drawing/2014/main" id="{E52EA5EE-0939-D847-A1D9-C18B0775BD97}"/>
              </a:ext>
            </a:extLst>
          </p:cNvPr>
          <p:cNvSpPr>
            <a:spLocks noGrp="1"/>
          </p:cNvSpPr>
          <p:nvPr>
            <p:ph idx="10"/>
          </p:nvPr>
        </p:nvSpPr>
        <p:spPr/>
        <p:txBody>
          <a:bodyPr/>
          <a:lstStyle/>
          <a:p>
            <a:endParaRPr lang="en-US"/>
          </a:p>
        </p:txBody>
      </p:sp>
      <p:pic>
        <p:nvPicPr>
          <p:cNvPr id="8" name="Picture 7">
            <a:extLst>
              <a:ext uri="{FF2B5EF4-FFF2-40B4-BE49-F238E27FC236}">
                <a16:creationId xmlns:a16="http://schemas.microsoft.com/office/drawing/2014/main" id="{15C252EA-8C25-DF43-9D9F-DF22E6E7D994}"/>
              </a:ext>
            </a:extLst>
          </p:cNvPr>
          <p:cNvPicPr>
            <a:picLocks noChangeAspect="1"/>
          </p:cNvPicPr>
          <p:nvPr/>
        </p:nvPicPr>
        <p:blipFill>
          <a:blip r:embed="rId2"/>
          <a:stretch>
            <a:fillRect/>
          </a:stretch>
        </p:blipFill>
        <p:spPr>
          <a:xfrm>
            <a:off x="406400" y="984321"/>
            <a:ext cx="8128000" cy="774700"/>
          </a:xfrm>
          <a:prstGeom prst="rect">
            <a:avLst/>
          </a:prstGeom>
        </p:spPr>
      </p:pic>
      <p:pic>
        <p:nvPicPr>
          <p:cNvPr id="9" name="Picture 8">
            <a:extLst>
              <a:ext uri="{FF2B5EF4-FFF2-40B4-BE49-F238E27FC236}">
                <a16:creationId xmlns:a16="http://schemas.microsoft.com/office/drawing/2014/main" id="{4BF40DB2-0436-E74B-B705-D26E8D1C0307}"/>
              </a:ext>
            </a:extLst>
          </p:cNvPr>
          <p:cNvPicPr>
            <a:picLocks noChangeAspect="1"/>
          </p:cNvPicPr>
          <p:nvPr/>
        </p:nvPicPr>
        <p:blipFill>
          <a:blip r:embed="rId3"/>
          <a:stretch>
            <a:fillRect/>
          </a:stretch>
        </p:blipFill>
        <p:spPr>
          <a:xfrm>
            <a:off x="312270" y="1903024"/>
            <a:ext cx="7404100" cy="787400"/>
          </a:xfrm>
          <a:prstGeom prst="rect">
            <a:avLst/>
          </a:prstGeom>
        </p:spPr>
      </p:pic>
      <p:pic>
        <p:nvPicPr>
          <p:cNvPr id="11" name="Picture 10">
            <a:extLst>
              <a:ext uri="{FF2B5EF4-FFF2-40B4-BE49-F238E27FC236}">
                <a16:creationId xmlns:a16="http://schemas.microsoft.com/office/drawing/2014/main" id="{CC8D0846-A069-F24C-85E5-CBBAC874A078}"/>
              </a:ext>
            </a:extLst>
          </p:cNvPr>
          <p:cNvPicPr>
            <a:picLocks noChangeAspect="1"/>
          </p:cNvPicPr>
          <p:nvPr/>
        </p:nvPicPr>
        <p:blipFill>
          <a:blip r:embed="rId4"/>
          <a:stretch>
            <a:fillRect/>
          </a:stretch>
        </p:blipFill>
        <p:spPr>
          <a:xfrm>
            <a:off x="311150" y="2834427"/>
            <a:ext cx="8026400" cy="1295400"/>
          </a:xfrm>
          <a:prstGeom prst="rect">
            <a:avLst/>
          </a:prstGeom>
        </p:spPr>
      </p:pic>
      <p:pic>
        <p:nvPicPr>
          <p:cNvPr id="12" name="Picture 11">
            <a:extLst>
              <a:ext uri="{FF2B5EF4-FFF2-40B4-BE49-F238E27FC236}">
                <a16:creationId xmlns:a16="http://schemas.microsoft.com/office/drawing/2014/main" id="{913D6752-31D2-9949-84DB-6F510D5DB471}"/>
              </a:ext>
            </a:extLst>
          </p:cNvPr>
          <p:cNvPicPr>
            <a:picLocks noChangeAspect="1"/>
          </p:cNvPicPr>
          <p:nvPr/>
        </p:nvPicPr>
        <p:blipFill>
          <a:blip r:embed="rId5"/>
          <a:stretch>
            <a:fillRect/>
          </a:stretch>
        </p:blipFill>
        <p:spPr>
          <a:xfrm>
            <a:off x="311150" y="4256989"/>
            <a:ext cx="6692900" cy="838200"/>
          </a:xfrm>
          <a:prstGeom prst="rect">
            <a:avLst/>
          </a:prstGeom>
        </p:spPr>
      </p:pic>
      <p:pic>
        <p:nvPicPr>
          <p:cNvPr id="13" name="Picture 12">
            <a:extLst>
              <a:ext uri="{FF2B5EF4-FFF2-40B4-BE49-F238E27FC236}">
                <a16:creationId xmlns:a16="http://schemas.microsoft.com/office/drawing/2014/main" id="{B70CC53A-3183-FF4C-BC8E-1129CD6C57EA}"/>
              </a:ext>
            </a:extLst>
          </p:cNvPr>
          <p:cNvPicPr>
            <a:picLocks noChangeAspect="1"/>
          </p:cNvPicPr>
          <p:nvPr/>
        </p:nvPicPr>
        <p:blipFill>
          <a:blip r:embed="rId6"/>
          <a:stretch>
            <a:fillRect/>
          </a:stretch>
        </p:blipFill>
        <p:spPr>
          <a:xfrm>
            <a:off x="311150" y="5365679"/>
            <a:ext cx="7835900" cy="1016000"/>
          </a:xfrm>
          <a:prstGeom prst="rect">
            <a:avLst/>
          </a:prstGeom>
        </p:spPr>
      </p:pic>
    </p:spTree>
    <p:extLst>
      <p:ext uri="{BB962C8B-B14F-4D97-AF65-F5344CB8AC3E}">
        <p14:creationId xmlns:p14="http://schemas.microsoft.com/office/powerpoint/2010/main" val="265929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D0F2C-E728-1740-9C96-B6107C266AC7}"/>
              </a:ext>
            </a:extLst>
          </p:cNvPr>
          <p:cNvSpPr>
            <a:spLocks noGrp="1"/>
          </p:cNvSpPr>
          <p:nvPr>
            <p:ph type="title"/>
          </p:nvPr>
        </p:nvSpPr>
        <p:spPr/>
        <p:txBody>
          <a:bodyPr/>
          <a:lstStyle/>
          <a:p>
            <a:r>
              <a:rPr lang="en-US" dirty="0"/>
              <a:t>Recently-Released Products</a:t>
            </a:r>
          </a:p>
        </p:txBody>
      </p:sp>
      <p:sp>
        <p:nvSpPr>
          <p:cNvPr id="3" name="TextBox 2">
            <a:extLst>
              <a:ext uri="{FF2B5EF4-FFF2-40B4-BE49-F238E27FC236}">
                <a16:creationId xmlns:a16="http://schemas.microsoft.com/office/drawing/2014/main" id="{73674789-57AC-BE49-842B-B4A1D67002A1}"/>
              </a:ext>
            </a:extLst>
          </p:cNvPr>
          <p:cNvSpPr txBox="1"/>
          <p:nvPr/>
        </p:nvSpPr>
        <p:spPr>
          <a:xfrm>
            <a:off x="-240367" y="5571734"/>
            <a:ext cx="8581092" cy="584775"/>
          </a:xfrm>
          <a:prstGeom prst="rect">
            <a:avLst/>
          </a:prstGeom>
          <a:noFill/>
        </p:spPr>
        <p:txBody>
          <a:bodyPr wrap="square" rtlCol="0">
            <a:spAutoFit/>
          </a:bodyPr>
          <a:lstStyle/>
          <a:p>
            <a:pPr algn="ctr"/>
            <a:r>
              <a:rPr lang="en-US" sz="3200" dirty="0">
                <a:latin typeface="Avenir Roman" panose="02000503020000020003" pitchFamily="2" charset="0"/>
              </a:rPr>
              <a:t>Mindfulness Coach 2.0 (iOS, Android)</a:t>
            </a:r>
          </a:p>
        </p:txBody>
      </p:sp>
      <p:pic>
        <p:nvPicPr>
          <p:cNvPr id="5" name="Picture 4">
            <a:extLst>
              <a:ext uri="{FF2B5EF4-FFF2-40B4-BE49-F238E27FC236}">
                <a16:creationId xmlns:a16="http://schemas.microsoft.com/office/drawing/2014/main" id="{1A51E547-A6FD-F640-A48F-A10D1839A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768" y="1300163"/>
            <a:ext cx="2314762" cy="4115132"/>
          </a:xfrm>
          <a:prstGeom prst="rect">
            <a:avLst/>
          </a:prstGeom>
        </p:spPr>
      </p:pic>
      <p:sp>
        <p:nvSpPr>
          <p:cNvPr id="10" name="TextBox 9">
            <a:extLst>
              <a:ext uri="{FF2B5EF4-FFF2-40B4-BE49-F238E27FC236}">
                <a16:creationId xmlns:a16="http://schemas.microsoft.com/office/drawing/2014/main" id="{9C5B6B5F-ED9A-9445-BB95-B171986547D3}"/>
              </a:ext>
            </a:extLst>
          </p:cNvPr>
          <p:cNvSpPr txBox="1"/>
          <p:nvPr/>
        </p:nvSpPr>
        <p:spPr>
          <a:xfrm>
            <a:off x="4050179" y="1437633"/>
            <a:ext cx="7030197"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venir Roman" panose="02000503020000020003" pitchFamily="2" charset="0"/>
              </a:rPr>
              <a:t>User Experience Feedback</a:t>
            </a:r>
          </a:p>
          <a:p>
            <a:pPr marL="457200" indent="-457200">
              <a:buFont typeface="Arial" panose="020B0604020202020204" pitchFamily="34" charset="0"/>
              <a:buChar char="•"/>
            </a:pPr>
            <a:r>
              <a:rPr lang="en-US" sz="3200" dirty="0">
                <a:latin typeface="Avenir Roman" panose="02000503020000020003" pitchFamily="2" charset="0"/>
              </a:rPr>
              <a:t>User Reviews</a:t>
            </a:r>
          </a:p>
          <a:p>
            <a:pPr marL="457200" indent="-457200">
              <a:buFont typeface="Arial" panose="020B0604020202020204" pitchFamily="34" charset="0"/>
              <a:buChar char="•"/>
            </a:pPr>
            <a:r>
              <a:rPr lang="en-US" sz="3200" dirty="0">
                <a:latin typeface="Avenir Roman" panose="02000503020000020003" pitchFamily="2" charset="0"/>
              </a:rPr>
              <a:t>16k downloads in Sept 2018 (3.5x PTSD Coach)</a:t>
            </a:r>
          </a:p>
          <a:p>
            <a:pPr marL="457200" indent="-457200">
              <a:buFont typeface="Arial" panose="020B0604020202020204" pitchFamily="34" charset="0"/>
              <a:buChar char="•"/>
            </a:pPr>
            <a:r>
              <a:rPr lang="en-US" sz="3200" dirty="0">
                <a:latin typeface="Avenir Roman" panose="02000503020000020003" pitchFamily="2" charset="0"/>
              </a:rPr>
              <a:t>4.6/5 iOS; 4.7/5 Android</a:t>
            </a:r>
          </a:p>
          <a:p>
            <a:pPr marL="457200" indent="-457200">
              <a:buFont typeface="Arial" panose="020B0604020202020204" pitchFamily="34" charset="0"/>
              <a:buChar char="•"/>
            </a:pPr>
            <a:r>
              <a:rPr lang="en-US" sz="3200" dirty="0">
                <a:latin typeface="Avenir Roman" panose="02000503020000020003" pitchFamily="2" charset="0"/>
              </a:rPr>
              <a:t>Firebase dynamic content (</a:t>
            </a:r>
            <a:r>
              <a:rPr lang="en-US" sz="3200" dirty="0" err="1">
                <a:latin typeface="Avenir Roman" panose="02000503020000020003" pitchFamily="2" charset="0"/>
              </a:rPr>
              <a:t>MindSTRIDE</a:t>
            </a:r>
            <a:r>
              <a:rPr lang="en-US" sz="3200" dirty="0">
                <a:latin typeface="Avenir Roman" panose="02000503020000020003" pitchFamily="2" charset="0"/>
              </a:rPr>
              <a:t>)</a:t>
            </a:r>
          </a:p>
          <a:p>
            <a:pPr marL="457200" indent="-457200">
              <a:buFont typeface="Arial" panose="020B0604020202020204" pitchFamily="34" charset="0"/>
              <a:buChar char="•"/>
            </a:pPr>
            <a:r>
              <a:rPr lang="en-US" sz="3200" dirty="0">
                <a:latin typeface="Avenir Roman" panose="02000503020000020003" pitchFamily="2" charset="0"/>
              </a:rPr>
              <a:t>Grant submissions</a:t>
            </a:r>
          </a:p>
        </p:txBody>
      </p:sp>
    </p:spTree>
    <p:extLst>
      <p:ext uri="{BB962C8B-B14F-4D97-AF65-F5344CB8AC3E}">
        <p14:creationId xmlns:p14="http://schemas.microsoft.com/office/powerpoint/2010/main" val="291775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28" y="242739"/>
            <a:ext cx="10515600" cy="779238"/>
          </a:xfrm>
        </p:spPr>
        <p:txBody>
          <a:bodyPr/>
          <a:lstStyle/>
          <a:p>
            <a:r>
              <a:rPr lang="en-US" dirty="0"/>
              <a:t>Updates in Progress </a:t>
            </a:r>
          </a:p>
        </p:txBody>
      </p:sp>
      <p:sp>
        <p:nvSpPr>
          <p:cNvPr id="3" name="TextBox 2">
            <a:extLst>
              <a:ext uri="{FF2B5EF4-FFF2-40B4-BE49-F238E27FC236}">
                <a16:creationId xmlns:a16="http://schemas.microsoft.com/office/drawing/2014/main" id="{3C1BE920-9DEA-224B-98F1-5AE046ED860D}"/>
              </a:ext>
            </a:extLst>
          </p:cNvPr>
          <p:cNvSpPr txBox="1"/>
          <p:nvPr/>
        </p:nvSpPr>
        <p:spPr>
          <a:xfrm>
            <a:off x="455428" y="1218303"/>
            <a:ext cx="6967348" cy="2031325"/>
          </a:xfrm>
          <a:prstGeom prst="rect">
            <a:avLst/>
          </a:prstGeom>
          <a:noFill/>
        </p:spPr>
        <p:txBody>
          <a:bodyPr wrap="square" rtlCol="0">
            <a:spAutoFit/>
          </a:bodyPr>
          <a:lstStyle/>
          <a:p>
            <a:r>
              <a:rPr lang="en-US" sz="2800" b="1" dirty="0"/>
              <a:t>PTSD Coach 3.1 (iOS/Android)</a:t>
            </a:r>
          </a:p>
          <a:p>
            <a:pPr marL="457200" indent="-457200">
              <a:buFont typeface="Arial" panose="020B0604020202020204" pitchFamily="34" charset="0"/>
              <a:buChar char="•"/>
            </a:pPr>
            <a:r>
              <a:rPr lang="en-US" sz="2000" b="1" dirty="0"/>
              <a:t>Updated user interface</a:t>
            </a:r>
          </a:p>
          <a:p>
            <a:pPr marL="457200" indent="-457200">
              <a:buFont typeface="Arial" panose="020B0604020202020204" pitchFamily="34" charset="0"/>
              <a:buChar char="•"/>
            </a:pPr>
            <a:r>
              <a:rPr lang="en-US" sz="2000" b="1" dirty="0"/>
              <a:t>Additional tools to address most-reported/prevalent symptoms </a:t>
            </a:r>
          </a:p>
          <a:p>
            <a:pPr marL="457200" indent="-457200">
              <a:buFont typeface="Arial" panose="020B0604020202020204" pitchFamily="34" charset="0"/>
              <a:buChar char="•"/>
            </a:pPr>
            <a:r>
              <a:rPr lang="en-US" sz="2000" b="1" dirty="0"/>
              <a:t>Spanish-language version</a:t>
            </a:r>
          </a:p>
          <a:p>
            <a:endParaRPr lang="en-US" dirty="0"/>
          </a:p>
        </p:txBody>
      </p:sp>
      <p:pic>
        <p:nvPicPr>
          <p:cNvPr id="5" name="Picture 4">
            <a:extLst>
              <a:ext uri="{FF2B5EF4-FFF2-40B4-BE49-F238E27FC236}">
                <a16:creationId xmlns:a16="http://schemas.microsoft.com/office/drawing/2014/main" id="{2ED79C8C-2978-EF44-82E4-4FFCF9DBFCE7}"/>
              </a:ext>
            </a:extLst>
          </p:cNvPr>
          <p:cNvPicPr>
            <a:picLocks noChangeAspect="1"/>
          </p:cNvPicPr>
          <p:nvPr/>
        </p:nvPicPr>
        <p:blipFill>
          <a:blip r:embed="rId2"/>
          <a:stretch>
            <a:fillRect/>
          </a:stretch>
        </p:blipFill>
        <p:spPr>
          <a:xfrm>
            <a:off x="8793031" y="779238"/>
            <a:ext cx="3279206" cy="5836023"/>
          </a:xfrm>
          <a:prstGeom prst="rect">
            <a:avLst/>
          </a:prstGeom>
        </p:spPr>
      </p:pic>
      <p:sp>
        <p:nvSpPr>
          <p:cNvPr id="6" name="TextBox 5">
            <a:extLst>
              <a:ext uri="{FF2B5EF4-FFF2-40B4-BE49-F238E27FC236}">
                <a16:creationId xmlns:a16="http://schemas.microsoft.com/office/drawing/2014/main" id="{20AC9CE8-6CE9-2643-9DAB-D279EC456B63}"/>
              </a:ext>
            </a:extLst>
          </p:cNvPr>
          <p:cNvSpPr txBox="1"/>
          <p:nvPr/>
        </p:nvSpPr>
        <p:spPr>
          <a:xfrm>
            <a:off x="455428" y="3145715"/>
            <a:ext cx="6967348" cy="1723549"/>
          </a:xfrm>
          <a:prstGeom prst="rect">
            <a:avLst/>
          </a:prstGeom>
          <a:noFill/>
        </p:spPr>
        <p:txBody>
          <a:bodyPr wrap="square" rtlCol="0">
            <a:spAutoFit/>
          </a:bodyPr>
          <a:lstStyle/>
          <a:p>
            <a:r>
              <a:rPr lang="en-US" sz="2800" b="1" dirty="0"/>
              <a:t>STAIR 2.0 (Android)</a:t>
            </a:r>
          </a:p>
          <a:p>
            <a:pPr marL="457200" indent="-457200">
              <a:buFont typeface="Arial" panose="020B0604020202020204" pitchFamily="34" charset="0"/>
              <a:buChar char="•"/>
            </a:pPr>
            <a:r>
              <a:rPr lang="en-US" sz="2000" b="1" dirty="0"/>
              <a:t>Updated UI with training plan</a:t>
            </a:r>
          </a:p>
          <a:p>
            <a:pPr marL="457200" indent="-457200">
              <a:buFont typeface="Arial" panose="020B0604020202020204" pitchFamily="34" charset="0"/>
              <a:buChar char="•"/>
            </a:pPr>
            <a:r>
              <a:rPr lang="en-US" sz="2000" b="1" dirty="0"/>
              <a:t>Additional tools, learn topics to match </a:t>
            </a:r>
            <a:r>
              <a:rPr lang="en-US" sz="2000" b="1" dirty="0" err="1"/>
              <a:t>webSTAIR</a:t>
            </a:r>
            <a:endParaRPr lang="en-US" sz="2000" b="1" dirty="0"/>
          </a:p>
          <a:p>
            <a:pPr marL="457200" indent="-457200">
              <a:buFont typeface="Arial" panose="020B0604020202020204" pitchFamily="34" charset="0"/>
              <a:buChar char="•"/>
            </a:pPr>
            <a:r>
              <a:rPr lang="en-US" sz="2000" b="1" dirty="0"/>
              <a:t>Gamification, better UX for mood logging</a:t>
            </a:r>
          </a:p>
          <a:p>
            <a:endParaRPr lang="en-US" dirty="0"/>
          </a:p>
        </p:txBody>
      </p:sp>
      <p:sp>
        <p:nvSpPr>
          <p:cNvPr id="7" name="TextBox 6">
            <a:extLst>
              <a:ext uri="{FF2B5EF4-FFF2-40B4-BE49-F238E27FC236}">
                <a16:creationId xmlns:a16="http://schemas.microsoft.com/office/drawing/2014/main" id="{813D6A64-F6D0-9A46-88E4-A1A27E531FB3}"/>
              </a:ext>
            </a:extLst>
          </p:cNvPr>
          <p:cNvSpPr txBox="1"/>
          <p:nvPr/>
        </p:nvSpPr>
        <p:spPr>
          <a:xfrm>
            <a:off x="413529" y="4765351"/>
            <a:ext cx="6967348" cy="2339102"/>
          </a:xfrm>
          <a:prstGeom prst="rect">
            <a:avLst/>
          </a:prstGeom>
          <a:noFill/>
        </p:spPr>
        <p:txBody>
          <a:bodyPr wrap="square" rtlCol="0">
            <a:spAutoFit/>
          </a:bodyPr>
          <a:lstStyle/>
          <a:p>
            <a:r>
              <a:rPr lang="en-US" sz="2800" b="1" dirty="0" err="1"/>
              <a:t>VetChange</a:t>
            </a:r>
            <a:r>
              <a:rPr lang="en-US" sz="2800" b="1" dirty="0"/>
              <a:t> Research &amp; 2.0 (Android)</a:t>
            </a:r>
          </a:p>
          <a:p>
            <a:pPr marL="457200" indent="-457200">
              <a:buFont typeface="Arial" panose="020B0604020202020204" pitchFamily="34" charset="0"/>
              <a:buChar char="•"/>
            </a:pPr>
            <a:r>
              <a:rPr lang="en-US" sz="2000" b="1" dirty="0"/>
              <a:t>Sync with </a:t>
            </a:r>
            <a:r>
              <a:rPr lang="en-US" sz="2000" b="1" dirty="0" err="1"/>
              <a:t>VetChange</a:t>
            </a:r>
            <a:r>
              <a:rPr lang="en-US" sz="2000" b="1" dirty="0"/>
              <a:t> website</a:t>
            </a:r>
          </a:p>
          <a:p>
            <a:pPr marL="457200" indent="-457200">
              <a:buFont typeface="Arial" panose="020B0604020202020204" pitchFamily="34" charset="0"/>
              <a:buChar char="•"/>
            </a:pPr>
            <a:r>
              <a:rPr lang="en-US" sz="2000" b="1" dirty="0"/>
              <a:t>Elevation of motivational elements</a:t>
            </a:r>
          </a:p>
          <a:p>
            <a:pPr marL="457200" indent="-457200">
              <a:buFont typeface="Arial" panose="020B0604020202020204" pitchFamily="34" charset="0"/>
              <a:buChar char="•"/>
            </a:pPr>
            <a:r>
              <a:rPr lang="en-US" sz="2000" b="1" dirty="0"/>
              <a:t>New tools, learn topics, check-in procedure to match </a:t>
            </a:r>
            <a:r>
              <a:rPr lang="en-US" sz="2000" b="1" dirty="0" err="1"/>
              <a:t>VetChange</a:t>
            </a:r>
            <a:r>
              <a:rPr lang="en-US" sz="2000" b="1" dirty="0"/>
              <a:t> website</a:t>
            </a:r>
          </a:p>
          <a:p>
            <a:endParaRPr lang="en-US" sz="2000" b="1" dirty="0"/>
          </a:p>
          <a:p>
            <a:endParaRPr lang="en-US" dirty="0"/>
          </a:p>
        </p:txBody>
      </p:sp>
    </p:spTree>
    <p:extLst>
      <p:ext uri="{BB962C8B-B14F-4D97-AF65-F5344CB8AC3E}">
        <p14:creationId xmlns:p14="http://schemas.microsoft.com/office/powerpoint/2010/main" val="366343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28" y="242739"/>
            <a:ext cx="10515600" cy="779238"/>
          </a:xfrm>
        </p:spPr>
        <p:txBody>
          <a:bodyPr/>
          <a:lstStyle/>
          <a:p>
            <a:r>
              <a:rPr lang="en-US" dirty="0"/>
              <a:t>New App Development</a:t>
            </a:r>
          </a:p>
        </p:txBody>
      </p:sp>
      <p:pic>
        <p:nvPicPr>
          <p:cNvPr id="5" name="Picture 4">
            <a:extLst>
              <a:ext uri="{FF2B5EF4-FFF2-40B4-BE49-F238E27FC236}">
                <a16:creationId xmlns:a16="http://schemas.microsoft.com/office/drawing/2014/main" id="{9F340D39-7903-6E45-BD30-BC362C91B5D8}"/>
              </a:ext>
            </a:extLst>
          </p:cNvPr>
          <p:cNvPicPr>
            <a:picLocks noChangeAspect="1"/>
          </p:cNvPicPr>
          <p:nvPr/>
        </p:nvPicPr>
        <p:blipFill>
          <a:blip r:embed="rId2"/>
          <a:stretch>
            <a:fillRect/>
          </a:stretch>
        </p:blipFill>
        <p:spPr>
          <a:xfrm>
            <a:off x="885713" y="1091372"/>
            <a:ext cx="2265882" cy="4934380"/>
          </a:xfrm>
          <a:prstGeom prst="rect">
            <a:avLst/>
          </a:prstGeom>
        </p:spPr>
      </p:pic>
      <p:pic>
        <p:nvPicPr>
          <p:cNvPr id="7" name="Picture 6">
            <a:extLst>
              <a:ext uri="{FF2B5EF4-FFF2-40B4-BE49-F238E27FC236}">
                <a16:creationId xmlns:a16="http://schemas.microsoft.com/office/drawing/2014/main" id="{0E3EA842-3CAB-734E-93FC-32790432E62B}"/>
              </a:ext>
            </a:extLst>
          </p:cNvPr>
          <p:cNvPicPr>
            <a:picLocks noChangeAspect="1"/>
          </p:cNvPicPr>
          <p:nvPr/>
        </p:nvPicPr>
        <p:blipFill>
          <a:blip r:embed="rId3"/>
          <a:stretch>
            <a:fillRect/>
          </a:stretch>
        </p:blipFill>
        <p:spPr>
          <a:xfrm>
            <a:off x="4524277" y="1065947"/>
            <a:ext cx="2801153" cy="4985230"/>
          </a:xfrm>
          <a:prstGeom prst="rect">
            <a:avLst/>
          </a:prstGeom>
        </p:spPr>
      </p:pic>
      <p:sp>
        <p:nvSpPr>
          <p:cNvPr id="8" name="TextBox 7">
            <a:extLst>
              <a:ext uri="{FF2B5EF4-FFF2-40B4-BE49-F238E27FC236}">
                <a16:creationId xmlns:a16="http://schemas.microsoft.com/office/drawing/2014/main" id="{9754DEE8-6096-B446-B384-E460A2640EA4}"/>
              </a:ext>
            </a:extLst>
          </p:cNvPr>
          <p:cNvSpPr txBox="1"/>
          <p:nvPr/>
        </p:nvSpPr>
        <p:spPr>
          <a:xfrm>
            <a:off x="1103345" y="6076934"/>
            <a:ext cx="3420932" cy="523220"/>
          </a:xfrm>
          <a:prstGeom prst="rect">
            <a:avLst/>
          </a:prstGeom>
          <a:noFill/>
        </p:spPr>
        <p:txBody>
          <a:bodyPr wrap="square" rtlCol="0">
            <a:spAutoFit/>
          </a:bodyPr>
          <a:lstStyle/>
          <a:p>
            <a:r>
              <a:rPr lang="en-US" sz="2800" dirty="0"/>
              <a:t>Beyond MST</a:t>
            </a:r>
          </a:p>
        </p:txBody>
      </p:sp>
      <p:sp>
        <p:nvSpPr>
          <p:cNvPr id="9" name="TextBox 8">
            <a:extLst>
              <a:ext uri="{FF2B5EF4-FFF2-40B4-BE49-F238E27FC236}">
                <a16:creationId xmlns:a16="http://schemas.microsoft.com/office/drawing/2014/main" id="{778D8544-6DC7-8543-8387-A6218BEFF01D}"/>
              </a:ext>
            </a:extLst>
          </p:cNvPr>
          <p:cNvSpPr txBox="1"/>
          <p:nvPr/>
        </p:nvSpPr>
        <p:spPr>
          <a:xfrm>
            <a:off x="4775502" y="6124567"/>
            <a:ext cx="3420932" cy="523220"/>
          </a:xfrm>
          <a:prstGeom prst="rect">
            <a:avLst/>
          </a:prstGeom>
          <a:noFill/>
        </p:spPr>
        <p:txBody>
          <a:bodyPr wrap="square" rtlCol="0">
            <a:spAutoFit/>
          </a:bodyPr>
          <a:lstStyle/>
          <a:p>
            <a:r>
              <a:rPr lang="en-US" sz="2800" dirty="0"/>
              <a:t>Couples Coach</a:t>
            </a:r>
          </a:p>
        </p:txBody>
      </p:sp>
      <p:sp>
        <p:nvSpPr>
          <p:cNvPr id="11" name="TextBox 10">
            <a:extLst>
              <a:ext uri="{FF2B5EF4-FFF2-40B4-BE49-F238E27FC236}">
                <a16:creationId xmlns:a16="http://schemas.microsoft.com/office/drawing/2014/main" id="{C20E39F3-9406-474C-A76A-D769F1038094}"/>
              </a:ext>
            </a:extLst>
          </p:cNvPr>
          <p:cNvSpPr txBox="1"/>
          <p:nvPr/>
        </p:nvSpPr>
        <p:spPr>
          <a:xfrm>
            <a:off x="8447659" y="6104351"/>
            <a:ext cx="3420932" cy="523220"/>
          </a:xfrm>
          <a:prstGeom prst="rect">
            <a:avLst/>
          </a:prstGeom>
          <a:noFill/>
        </p:spPr>
        <p:txBody>
          <a:bodyPr wrap="square" rtlCol="0">
            <a:spAutoFit/>
          </a:bodyPr>
          <a:lstStyle/>
          <a:p>
            <a:r>
              <a:rPr lang="en-US" sz="2800" dirty="0"/>
              <a:t>R-PRO Measurement</a:t>
            </a:r>
          </a:p>
        </p:txBody>
      </p:sp>
      <p:pic>
        <p:nvPicPr>
          <p:cNvPr id="15" name="Picture 14">
            <a:extLst>
              <a:ext uri="{FF2B5EF4-FFF2-40B4-BE49-F238E27FC236}">
                <a16:creationId xmlns:a16="http://schemas.microsoft.com/office/drawing/2014/main" id="{CFDC28A6-6F9E-214C-987E-89936993E9A5}"/>
              </a:ext>
            </a:extLst>
          </p:cNvPr>
          <p:cNvPicPr>
            <a:picLocks noChangeAspect="1"/>
          </p:cNvPicPr>
          <p:nvPr/>
        </p:nvPicPr>
        <p:blipFill>
          <a:blip r:embed="rId4"/>
          <a:stretch>
            <a:fillRect/>
          </a:stretch>
        </p:blipFill>
        <p:spPr>
          <a:xfrm>
            <a:off x="8447659" y="3239970"/>
            <a:ext cx="3050074" cy="2785782"/>
          </a:xfrm>
          <a:prstGeom prst="rect">
            <a:avLst/>
          </a:prstGeom>
        </p:spPr>
      </p:pic>
    </p:spTree>
    <p:extLst>
      <p:ext uri="{BB962C8B-B14F-4D97-AF65-F5344CB8AC3E}">
        <p14:creationId xmlns:p14="http://schemas.microsoft.com/office/powerpoint/2010/main" val="582273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428B-E1AA-F04B-A7CE-DF71C1A1586D}"/>
              </a:ext>
            </a:extLst>
          </p:cNvPr>
          <p:cNvSpPr>
            <a:spLocks noGrp="1"/>
          </p:cNvSpPr>
          <p:nvPr>
            <p:ph type="title"/>
          </p:nvPr>
        </p:nvSpPr>
        <p:spPr/>
        <p:txBody>
          <a:bodyPr/>
          <a:lstStyle/>
          <a:p>
            <a:r>
              <a:rPr lang="en-US" dirty="0"/>
              <a:t>Analytics Platform (</a:t>
            </a:r>
            <a:r>
              <a:rPr lang="en-US" dirty="0" err="1"/>
              <a:t>AppViewConnect</a:t>
            </a:r>
            <a:r>
              <a:rPr lang="en-US" dirty="0"/>
              <a:t>)</a:t>
            </a:r>
          </a:p>
        </p:txBody>
      </p:sp>
      <p:sp>
        <p:nvSpPr>
          <p:cNvPr id="3" name="Content Placeholder 2">
            <a:extLst>
              <a:ext uri="{FF2B5EF4-FFF2-40B4-BE49-F238E27FC236}">
                <a16:creationId xmlns:a16="http://schemas.microsoft.com/office/drawing/2014/main" id="{1A96CBDA-7261-1244-8026-C492D2D3C181}"/>
              </a:ext>
            </a:extLst>
          </p:cNvPr>
          <p:cNvSpPr>
            <a:spLocks noGrp="1"/>
          </p:cNvSpPr>
          <p:nvPr>
            <p:ph idx="1"/>
          </p:nvPr>
        </p:nvSpPr>
        <p:spPr/>
        <p:txBody>
          <a:bodyPr/>
          <a:lstStyle/>
          <a:p>
            <a:r>
              <a:rPr lang="en-US" dirty="0" err="1"/>
              <a:t>AppViewConnect</a:t>
            </a:r>
            <a:endParaRPr lang="en-US" dirty="0"/>
          </a:p>
        </p:txBody>
      </p:sp>
      <p:sp>
        <p:nvSpPr>
          <p:cNvPr id="4" name="Content Placeholder 3">
            <a:extLst>
              <a:ext uri="{FF2B5EF4-FFF2-40B4-BE49-F238E27FC236}">
                <a16:creationId xmlns:a16="http://schemas.microsoft.com/office/drawing/2014/main" id="{E52EA5EE-0939-D847-A1D9-C18B0775BD97}"/>
              </a:ext>
            </a:extLst>
          </p:cNvPr>
          <p:cNvSpPr>
            <a:spLocks noGrp="1"/>
          </p:cNvSpPr>
          <p:nvPr>
            <p:ph idx="10"/>
          </p:nvPr>
        </p:nvSpPr>
        <p:spPr/>
        <p:txBody>
          <a:bodyPr/>
          <a:lstStyle/>
          <a:p>
            <a:endParaRPr lang="en-US"/>
          </a:p>
        </p:txBody>
      </p:sp>
      <p:pic>
        <p:nvPicPr>
          <p:cNvPr id="5" name="Picture 4">
            <a:extLst>
              <a:ext uri="{FF2B5EF4-FFF2-40B4-BE49-F238E27FC236}">
                <a16:creationId xmlns:a16="http://schemas.microsoft.com/office/drawing/2014/main" id="{27AC6451-764A-D149-8A69-F705856F8069}"/>
              </a:ext>
            </a:extLst>
          </p:cNvPr>
          <p:cNvPicPr>
            <a:picLocks noChangeAspect="1"/>
          </p:cNvPicPr>
          <p:nvPr/>
        </p:nvPicPr>
        <p:blipFill>
          <a:blip r:embed="rId2"/>
          <a:stretch>
            <a:fillRect/>
          </a:stretch>
        </p:blipFill>
        <p:spPr>
          <a:xfrm>
            <a:off x="436282" y="841088"/>
            <a:ext cx="11349318" cy="5651015"/>
          </a:xfrm>
          <a:prstGeom prst="rect">
            <a:avLst/>
          </a:prstGeom>
        </p:spPr>
      </p:pic>
    </p:spTree>
    <p:extLst>
      <p:ext uri="{BB962C8B-B14F-4D97-AF65-F5344CB8AC3E}">
        <p14:creationId xmlns:p14="http://schemas.microsoft.com/office/powerpoint/2010/main" val="195269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07D5A-44A9-4310-B6A1-F76DD3BD457C}"/>
              </a:ext>
            </a:extLst>
          </p:cNvPr>
          <p:cNvSpPr>
            <a:spLocks noGrp="1"/>
          </p:cNvSpPr>
          <p:nvPr>
            <p:ph type="title"/>
          </p:nvPr>
        </p:nvSpPr>
        <p:spPr>
          <a:xfrm>
            <a:off x="368373" y="0"/>
            <a:ext cx="11217499" cy="845489"/>
          </a:xfrm>
        </p:spPr>
        <p:txBody>
          <a:bodyPr/>
          <a:lstStyle/>
          <a:p>
            <a:r>
              <a:rPr lang="en-US" dirty="0"/>
              <a:t>Sustainment – bug squashing &amp; feature upgrades</a:t>
            </a:r>
          </a:p>
        </p:txBody>
      </p:sp>
      <p:sp>
        <p:nvSpPr>
          <p:cNvPr id="3" name="Content Placeholder 2">
            <a:extLst>
              <a:ext uri="{FF2B5EF4-FFF2-40B4-BE49-F238E27FC236}">
                <a16:creationId xmlns:a16="http://schemas.microsoft.com/office/drawing/2014/main" id="{F57231B5-417F-4587-8D1E-6D8401337A56}"/>
              </a:ext>
            </a:extLst>
          </p:cNvPr>
          <p:cNvSpPr>
            <a:spLocks noGrp="1"/>
          </p:cNvSpPr>
          <p:nvPr>
            <p:ph idx="1"/>
          </p:nvPr>
        </p:nvSpPr>
        <p:spPr>
          <a:xfrm>
            <a:off x="489397" y="1506828"/>
            <a:ext cx="11217498" cy="4945487"/>
          </a:xfrm>
        </p:spPr>
        <p:txBody>
          <a:bodyPr>
            <a:normAutofit fontScale="92500" lnSpcReduction="20000"/>
          </a:bodyPr>
          <a:lstStyle/>
          <a:p>
            <a:pPr lvl="1"/>
            <a:r>
              <a:rPr lang="en-US" sz="1800" dirty="0"/>
              <a:t>ACT Coach (iOS) - improved data handling reliability</a:t>
            </a:r>
          </a:p>
          <a:p>
            <a:pPr lvl="1"/>
            <a:r>
              <a:rPr lang="en-US" sz="1800" dirty="0"/>
              <a:t>AIMS (iOS) - made it a universal app for iPad, fixed some bugs, improve data handling reliability</a:t>
            </a:r>
          </a:p>
          <a:p>
            <a:pPr lvl="1"/>
            <a:r>
              <a:rPr lang="en-US" sz="1800" dirty="0"/>
              <a:t>CBT-</a:t>
            </a:r>
            <a:r>
              <a:rPr lang="en-US" sz="1800" dirty="0" err="1"/>
              <a:t>i</a:t>
            </a:r>
            <a:r>
              <a:rPr lang="en-US" sz="1800" dirty="0"/>
              <a:t> Coach (iOS) - fixed a crash bug, upgraded sleep diary time controls to respect device's localization settings</a:t>
            </a:r>
          </a:p>
          <a:p>
            <a:pPr lvl="1"/>
            <a:r>
              <a:rPr lang="en-US" sz="1800" dirty="0"/>
              <a:t>CBT-</a:t>
            </a:r>
            <a:r>
              <a:rPr lang="en-US" sz="1800" dirty="0" err="1"/>
              <a:t>i</a:t>
            </a:r>
            <a:r>
              <a:rPr lang="en-US" sz="1800" dirty="0"/>
              <a:t> Coach (Android) - fixed a crash bug when exporting user data</a:t>
            </a:r>
          </a:p>
          <a:p>
            <a:pPr lvl="1"/>
            <a:r>
              <a:rPr lang="en-US" sz="1800" dirty="0"/>
              <a:t>Concussion Coach (Android) - restored a missing About section and added the now-mandatory privacy policy</a:t>
            </a:r>
          </a:p>
          <a:p>
            <a:pPr lvl="1"/>
            <a:r>
              <a:rPr lang="en-US" sz="1800" dirty="0"/>
              <a:t>CPT Coach (iOS) - improved data handling reliability</a:t>
            </a:r>
          </a:p>
          <a:p>
            <a:pPr lvl="1"/>
            <a:r>
              <a:rPr lang="en-US" sz="1800" dirty="0"/>
              <a:t>CPT Coach (Android) – app completed from incomplete code base / app released</a:t>
            </a:r>
          </a:p>
          <a:p>
            <a:pPr lvl="1"/>
            <a:r>
              <a:rPr lang="en-US" sz="1800" dirty="0"/>
              <a:t>Mindfulness Coach (iOS) - fixed bug when using Button Shapes accessibility feature</a:t>
            </a:r>
          </a:p>
          <a:p>
            <a:pPr lvl="1"/>
            <a:r>
              <a:rPr lang="en-US" sz="1800" dirty="0"/>
              <a:t>Mindfulness Coach (Android) - fixed freeze when device has a firewall, freezes with seated practice tool</a:t>
            </a:r>
          </a:p>
          <a:p>
            <a:pPr lvl="1"/>
            <a:r>
              <a:rPr lang="en-US" sz="1800" dirty="0"/>
              <a:t>Moving Forward (iOS) - fixed miscellaneous bugs</a:t>
            </a:r>
          </a:p>
          <a:p>
            <a:pPr lvl="1"/>
            <a:r>
              <a:rPr lang="en-US" sz="1800" dirty="0"/>
              <a:t>Mood Coach (iOS) - made it a universal app for iPad, fixed miscellaneous bugs</a:t>
            </a:r>
          </a:p>
          <a:p>
            <a:pPr lvl="1"/>
            <a:r>
              <a:rPr lang="en-US" sz="1800" dirty="0"/>
              <a:t>Parenting2Go (iOS) - made it a universal app for iPad, fixed miscellaneous bugs</a:t>
            </a:r>
          </a:p>
          <a:p>
            <a:pPr lvl="1"/>
            <a:r>
              <a:rPr lang="en-US" sz="1800" dirty="0"/>
              <a:t>PFA Mobile (iOS) - fixed miscellaneous bugs</a:t>
            </a:r>
          </a:p>
          <a:p>
            <a:pPr lvl="1"/>
            <a:r>
              <a:rPr lang="en-US" sz="1800" dirty="0"/>
              <a:t>PTSD Coach (iOS) - code modernized, fixed missing iPad icon and made it a universal app for iPad</a:t>
            </a:r>
          </a:p>
          <a:p>
            <a:pPr lvl="1"/>
            <a:r>
              <a:rPr lang="en-US" sz="1800" dirty="0"/>
              <a:t>PTSD Coach (Android) – fixed a crash bug with assessment graph, impending update to fix graph scrolling bugs</a:t>
            </a:r>
          </a:p>
          <a:p>
            <a:pPr lvl="1"/>
            <a:r>
              <a:rPr lang="en-US" sz="1800" dirty="0"/>
              <a:t>STAIR Coach (iOS) – fixed miscellaneous bugs, impending update to fix some new iOS 11 &amp; iOS 12 bugs</a:t>
            </a:r>
          </a:p>
          <a:p>
            <a:pPr lvl="1"/>
            <a:r>
              <a:rPr lang="en-US" sz="1800" dirty="0"/>
              <a:t>Stay Quit Coach (Android) – impending update to fix miscellaneous bugs, add the now-mandatory privacy policy</a:t>
            </a:r>
          </a:p>
          <a:p>
            <a:pPr lvl="1"/>
            <a:r>
              <a:rPr lang="en-US" sz="1800" dirty="0" err="1"/>
              <a:t>VetChange</a:t>
            </a:r>
            <a:r>
              <a:rPr lang="en-US" sz="1800" dirty="0"/>
              <a:t> (iOS) – impending update to fix miscellaneous bugs, improve readability of text screens</a:t>
            </a:r>
          </a:p>
        </p:txBody>
      </p:sp>
    </p:spTree>
    <p:extLst>
      <p:ext uri="{BB962C8B-B14F-4D97-AF65-F5344CB8AC3E}">
        <p14:creationId xmlns:p14="http://schemas.microsoft.com/office/powerpoint/2010/main" val="2402769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07D5A-44A9-4310-B6A1-F76DD3BD457C}"/>
              </a:ext>
            </a:extLst>
          </p:cNvPr>
          <p:cNvSpPr>
            <a:spLocks noGrp="1"/>
          </p:cNvSpPr>
          <p:nvPr>
            <p:ph type="title"/>
          </p:nvPr>
        </p:nvSpPr>
        <p:spPr>
          <a:xfrm>
            <a:off x="489396" y="42614"/>
            <a:ext cx="11217499" cy="845489"/>
          </a:xfrm>
        </p:spPr>
        <p:txBody>
          <a:bodyPr/>
          <a:lstStyle/>
          <a:p>
            <a:r>
              <a:rPr lang="en-US" dirty="0"/>
              <a:t>Sustainment – bug squashing</a:t>
            </a:r>
          </a:p>
        </p:txBody>
      </p:sp>
      <p:sp>
        <p:nvSpPr>
          <p:cNvPr id="3" name="Content Placeholder 2">
            <a:extLst>
              <a:ext uri="{FF2B5EF4-FFF2-40B4-BE49-F238E27FC236}">
                <a16:creationId xmlns:a16="http://schemas.microsoft.com/office/drawing/2014/main" id="{F57231B5-417F-4587-8D1E-6D8401337A56}"/>
              </a:ext>
            </a:extLst>
          </p:cNvPr>
          <p:cNvSpPr>
            <a:spLocks noGrp="1"/>
          </p:cNvSpPr>
          <p:nvPr>
            <p:ph idx="1"/>
          </p:nvPr>
        </p:nvSpPr>
        <p:spPr>
          <a:xfrm>
            <a:off x="489397" y="1506828"/>
            <a:ext cx="11217498" cy="4945487"/>
          </a:xfrm>
        </p:spPr>
        <p:txBody>
          <a:bodyPr>
            <a:normAutofit fontScale="92500"/>
          </a:bodyPr>
          <a:lstStyle/>
          <a:p>
            <a:pPr lvl="1"/>
            <a:r>
              <a:rPr lang="en-US" sz="3200" dirty="0"/>
              <a:t>Yearly major updates of mobile platforms (iOS, Android) often introduce new bugs</a:t>
            </a:r>
          </a:p>
          <a:p>
            <a:pPr lvl="1"/>
            <a:r>
              <a:rPr lang="en-US" sz="3200" dirty="0"/>
              <a:t>Minor updates of mobile platforms throughout the year can introduce new bugs</a:t>
            </a:r>
          </a:p>
          <a:p>
            <a:pPr lvl="1"/>
            <a:r>
              <a:rPr lang="en-US" sz="3200" dirty="0"/>
              <a:t>Bugs can slip by QA (rare use cases, device fragmentation)</a:t>
            </a:r>
          </a:p>
          <a:p>
            <a:pPr lvl="1"/>
            <a:r>
              <a:rPr lang="en-US" sz="3200" dirty="0"/>
              <a:t>Maintainers can identify flaws in original developer’s code</a:t>
            </a:r>
          </a:p>
          <a:p>
            <a:pPr lvl="1"/>
            <a:r>
              <a:rPr lang="en-US" sz="3200" dirty="0"/>
              <a:t>Code portions can become obsolete</a:t>
            </a:r>
          </a:p>
          <a:p>
            <a:pPr lvl="1"/>
            <a:r>
              <a:rPr lang="en-US" sz="3200" dirty="0"/>
              <a:t>Web site URLs can become obsolete</a:t>
            </a:r>
          </a:p>
          <a:p>
            <a:pPr lvl="1"/>
            <a:r>
              <a:rPr lang="en-US" sz="3200" dirty="0"/>
              <a:t>Mobile platforms can add new mandates (e.g., privacy policy)</a:t>
            </a:r>
          </a:p>
          <a:p>
            <a:pPr lvl="1"/>
            <a:endParaRPr lang="en-US" sz="3200" dirty="0"/>
          </a:p>
          <a:p>
            <a:pPr lvl="1"/>
            <a:endParaRPr lang="en-US" sz="3200" dirty="0"/>
          </a:p>
          <a:p>
            <a:pPr lvl="1"/>
            <a:endParaRPr lang="en-US" sz="3600" dirty="0"/>
          </a:p>
        </p:txBody>
      </p:sp>
    </p:spTree>
    <p:extLst>
      <p:ext uri="{BB962C8B-B14F-4D97-AF65-F5344CB8AC3E}">
        <p14:creationId xmlns:p14="http://schemas.microsoft.com/office/powerpoint/2010/main" val="214771011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5AD461"/>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bileMentalHealth" id="{1CE01922-5627-404E-94C2-775FFAF92EF4}" vid="{0D9BFB98-6BEC-A344-9119-6778745622ED}"/>
    </a:ext>
  </a:extLst>
</a:theme>
</file>

<file path=ppt/theme/theme2.xml><?xml version="1.0" encoding="utf-8"?>
<a:theme xmlns:a="http://schemas.openxmlformats.org/drawingml/2006/main" name="Slide Maser">
  <a:themeElements>
    <a:clrScheme name="VA Innovators Network 1">
      <a:dk1>
        <a:srgbClr val="000000"/>
      </a:dk1>
      <a:lt1>
        <a:srgbClr val="FFFFFF"/>
      </a:lt1>
      <a:dk2>
        <a:srgbClr val="112E51"/>
      </a:dk2>
      <a:lt2>
        <a:srgbClr val="E7E6E6"/>
      </a:lt2>
      <a:accent1>
        <a:srgbClr val="0D71BA"/>
      </a:accent1>
      <a:accent2>
        <a:srgbClr val="F98E2B"/>
      </a:accent2>
      <a:accent3>
        <a:srgbClr val="B3B2B1"/>
      </a:accent3>
      <a:accent4>
        <a:srgbClr val="FCB71C"/>
      </a:accent4>
      <a:accent5>
        <a:srgbClr val="00A7CE"/>
      </a:accent5>
      <a:accent6>
        <a:srgbClr val="77BC1F"/>
      </a:accent6>
      <a:hlink>
        <a:srgbClr val="0089CF"/>
      </a:hlink>
      <a:folHlink>
        <a:srgbClr val="4D2F4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IN_Template" id="{0071CA25-5769-42B2-964A-092B6AD9A050}" vid="{9B69866F-70AF-46EA-8575-3C0BE3597BAB}"/>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20974</TotalTime>
  <Words>1554</Words>
  <Application>Microsoft Macintosh PowerPoint</Application>
  <PresentationFormat>Widescreen</PresentationFormat>
  <Paragraphs>213</Paragraphs>
  <Slides>30</Slides>
  <Notes>3</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30</vt:i4>
      </vt:variant>
    </vt:vector>
  </HeadingPairs>
  <TitlesOfParts>
    <vt:vector size="39" baseType="lpstr">
      <vt:lpstr>Arial</vt:lpstr>
      <vt:lpstr>Avenir Roman</vt:lpstr>
      <vt:lpstr>Calibri</vt:lpstr>
      <vt:lpstr>Calibri Light</vt:lpstr>
      <vt:lpstr>Office Theme</vt:lpstr>
      <vt:lpstr>Slide Maser</vt:lpstr>
      <vt:lpstr>1_Office Theme</vt:lpstr>
      <vt:lpstr>2_Office Theme</vt:lpstr>
      <vt:lpstr>3_Office Theme</vt:lpstr>
      <vt:lpstr>eHealth/mHealth for PTSD:    Development, Research, &amp; Implementation  </vt:lpstr>
      <vt:lpstr>NCPTSD Tech Team </vt:lpstr>
      <vt:lpstr>Recently-Released Products</vt:lpstr>
      <vt:lpstr>Recently-Released Products</vt:lpstr>
      <vt:lpstr>Updates in Progress </vt:lpstr>
      <vt:lpstr>New App Development</vt:lpstr>
      <vt:lpstr>Analytics Platform (AppViewConnect)</vt:lpstr>
      <vt:lpstr>Sustainment – bug squashing &amp; feature upgrades</vt:lpstr>
      <vt:lpstr>Sustainment – bug squashing</vt:lpstr>
      <vt:lpstr>Sustainment – feature upgrades</vt:lpstr>
      <vt:lpstr>PowerPoint Presentation</vt:lpstr>
      <vt:lpstr>PBI Network/Tech Into Care</vt:lpstr>
      <vt:lpstr>Suicide Safety Planning</vt:lpstr>
      <vt:lpstr>Dissemination &amp; Veteran Experience</vt:lpstr>
      <vt:lpstr>Center for Mobile Apps Research Services &amp; Support (CMARSS)</vt:lpstr>
      <vt:lpstr>Insomnia Coach</vt:lpstr>
      <vt:lpstr>RENEW  Self-guided exposure for PTS symptoms</vt:lpstr>
      <vt:lpstr>Mackintosh: AIMS 2019 </vt:lpstr>
      <vt:lpstr>PowerPoint Presentation</vt:lpstr>
      <vt:lpstr>The AWARE Study</vt:lpstr>
      <vt:lpstr>COMMUNITY PROVIDER TOOLKIT VERSION 2.5</vt:lpstr>
      <vt:lpstr>VHA Innovators Network</vt:lpstr>
      <vt:lpstr>VHA Innovators Network Overview </vt:lpstr>
      <vt:lpstr>VA Innovators Network Goals</vt:lpstr>
      <vt:lpstr>Overview of Spark-Seed-Spread</vt:lpstr>
      <vt:lpstr>Funding Levels </vt:lpstr>
      <vt:lpstr>Human-Centered Design (HCD)</vt:lpstr>
      <vt:lpstr>Research Partnerships</vt:lpstr>
      <vt:lpstr>Ongoing Research</vt:lpstr>
      <vt:lpstr>Ongoing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 5539</dc:creator>
  <cp:lastModifiedBy>User 5539</cp:lastModifiedBy>
  <cp:revision>93</cp:revision>
  <cp:lastPrinted>2018-11-27T19:38:02Z</cp:lastPrinted>
  <dcterms:created xsi:type="dcterms:W3CDTF">2018-11-15T05:49:07Z</dcterms:created>
  <dcterms:modified xsi:type="dcterms:W3CDTF">2018-11-28T15:09:07Z</dcterms:modified>
</cp:coreProperties>
</file>